
<file path=[Content_Types].xml><?xml version="1.0" encoding="utf-8"?>
<Types xmlns="http://schemas.openxmlformats.org/package/2006/content-types">
  <Default Extension="png" ContentType="image/png"/>
  <Default Extension="emf" ContentType="image/x-emf"/>
  <Default Extension="m4a" ContentType="audio/mp4"/>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Lst>
  <p:notesMasterIdLst>
    <p:notesMasterId r:id="rId28"/>
  </p:notesMasterIdLst>
  <p:sldIdLst>
    <p:sldId id="256" r:id="rId2"/>
    <p:sldId id="257" r:id="rId3"/>
    <p:sldId id="277" r:id="rId4"/>
    <p:sldId id="278" r:id="rId5"/>
    <p:sldId id="279" r:id="rId6"/>
    <p:sldId id="258" r:id="rId7"/>
    <p:sldId id="259" r:id="rId8"/>
    <p:sldId id="260" r:id="rId9"/>
    <p:sldId id="261" r:id="rId10"/>
    <p:sldId id="262" r:id="rId11"/>
    <p:sldId id="263" r:id="rId12"/>
    <p:sldId id="267" r:id="rId13"/>
    <p:sldId id="264" r:id="rId14"/>
    <p:sldId id="265" r:id="rId15"/>
    <p:sldId id="266" r:id="rId16"/>
    <p:sldId id="268" r:id="rId17"/>
    <p:sldId id="269" r:id="rId18"/>
    <p:sldId id="270" r:id="rId19"/>
    <p:sldId id="271" r:id="rId20"/>
    <p:sldId id="272" r:id="rId21"/>
    <p:sldId id="273" r:id="rId22"/>
    <p:sldId id="274" r:id="rId23"/>
    <p:sldId id="275" r:id="rId24"/>
    <p:sldId id="281" r:id="rId25"/>
    <p:sldId id="280" r:id="rId26"/>
    <p:sldId id="276"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70" d="100"/>
          <a:sy n="70" d="100"/>
        </p:scale>
        <p:origin x="726" y="72"/>
      </p:cViewPr>
      <p:guideLst>
        <p:guide orient="horz" pos="2160"/>
        <p:guide pos="3840"/>
      </p:guideLst>
    </p:cSldViewPr>
  </p:slideViewPr>
  <p:notesTextViewPr>
    <p:cViewPr>
      <p:scale>
        <a:sx n="1" d="1"/>
        <a:sy n="1" d="1"/>
      </p:scale>
      <p:origin x="0" y="0"/>
    </p:cViewPr>
  </p:notesTextViewPr>
  <p:sorterViewPr>
    <p:cViewPr>
      <p:scale>
        <a:sx n="100" d="100"/>
        <a:sy n="100" d="100"/>
      </p:scale>
      <p:origin x="0" y="-377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2.png>
</file>

<file path=ppt/media/image3.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BD7FD8-18B1-4FF2-9E78-9C4EE4976D61}" type="datetimeFigureOut">
              <a:rPr lang="en-IN" smtClean="0"/>
              <a:t>25-09-2023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B4782A-8DBB-46AA-A192-67CE17EB8C2A}" type="slidenum">
              <a:rPr lang="en-IN" smtClean="0"/>
              <a:t>‹#›</a:t>
            </a:fld>
            <a:endParaRPr lang="en-IN"/>
          </a:p>
        </p:txBody>
      </p:sp>
    </p:spTree>
    <p:extLst>
      <p:ext uri="{BB962C8B-B14F-4D97-AF65-F5344CB8AC3E}">
        <p14:creationId xmlns:p14="http://schemas.microsoft.com/office/powerpoint/2010/main" val="321045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b="0" i="0" u="none" strike="noStrike" kern="1200" baseline="0" dirty="0" smtClean="0">
              <a:solidFill>
                <a:schemeClr val="tx1"/>
              </a:solidFill>
              <a:latin typeface="+mn-lt"/>
              <a:ea typeface="+mn-ea"/>
              <a:cs typeface="+mn-cs"/>
            </a:endParaRPr>
          </a:p>
          <a:p>
            <a:r>
              <a:rPr lang="en-IN" sz="1200" b="0" i="0" u="none" strike="noStrike" kern="1200" baseline="0" dirty="0" smtClean="0">
                <a:solidFill>
                  <a:schemeClr val="tx1"/>
                </a:solidFill>
                <a:latin typeface="+mn-lt"/>
                <a:ea typeface="+mn-ea"/>
                <a:cs typeface="+mn-cs"/>
              </a:rPr>
              <a:t>we will create the different models and fine-tune their </a:t>
            </a:r>
            <a:r>
              <a:rPr lang="en-IN" sz="1200" b="0" i="0" u="none" strike="noStrike" kern="1200" baseline="0" dirty="0" err="1" smtClean="0">
                <a:solidFill>
                  <a:schemeClr val="tx1"/>
                </a:solidFill>
                <a:latin typeface="+mn-lt"/>
                <a:ea typeface="+mn-ea"/>
                <a:cs typeface="+mn-cs"/>
              </a:rPr>
              <a:t>hyperparameters</a:t>
            </a:r>
            <a:r>
              <a:rPr lang="en-IN" sz="1200" b="0" i="0" u="none" strike="noStrike" kern="1200" baseline="0" dirty="0" smtClean="0">
                <a:solidFill>
                  <a:schemeClr val="tx1"/>
                </a:solidFill>
                <a:latin typeface="+mn-lt"/>
                <a:ea typeface="+mn-ea"/>
                <a:cs typeface="+mn-cs"/>
              </a:rPr>
              <a:t> until we get the desired level of performance on the given dataset. </a:t>
            </a:r>
          </a:p>
          <a:p>
            <a:endParaRPr lang="en-IN" dirty="0"/>
          </a:p>
        </p:txBody>
      </p:sp>
      <p:sp>
        <p:nvSpPr>
          <p:cNvPr id="4" name="Slide Number Placeholder 3"/>
          <p:cNvSpPr>
            <a:spLocks noGrp="1"/>
          </p:cNvSpPr>
          <p:nvPr>
            <p:ph type="sldNum" sz="quarter" idx="10"/>
          </p:nvPr>
        </p:nvSpPr>
        <p:spPr/>
        <p:txBody>
          <a:bodyPr/>
          <a:lstStyle/>
          <a:p>
            <a:fld id="{51B4782A-8DBB-46AA-A192-67CE17EB8C2A}" type="slidenum">
              <a:rPr lang="en-IN" smtClean="0"/>
              <a:t>13</a:t>
            </a:fld>
            <a:endParaRPr lang="en-IN"/>
          </a:p>
        </p:txBody>
      </p:sp>
    </p:spTree>
    <p:extLst>
      <p:ext uri="{BB962C8B-B14F-4D97-AF65-F5344CB8AC3E}">
        <p14:creationId xmlns:p14="http://schemas.microsoft.com/office/powerpoint/2010/main" val="8767607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0"/>
            <a:ext cx="103632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39913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115356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274643"/>
            <a:ext cx="36576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12800" y="274643"/>
            <a:ext cx="107696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4949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19188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5"/>
            <a:ext cx="103632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590935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12800" y="1600205"/>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8229600" y="1600205"/>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35527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0991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7412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4711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7434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IN"/>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94542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9/25/2023</a:t>
            </a:fld>
            <a:endParaRPr lang="en-US" dirty="0"/>
          </a:p>
        </p:txBody>
      </p:sp>
      <p:sp>
        <p:nvSpPr>
          <p:cNvPr id="5" name="Footer Placeholder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pic>
        <p:nvPicPr>
          <p:cNvPr id="7" name="Picture 6"/>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0449353" y="325938"/>
            <a:ext cx="1446786" cy="379864"/>
          </a:xfrm>
          <a:prstGeom prst="rect">
            <a:avLst/>
          </a:prstGeom>
        </p:spPr>
      </p:pic>
      <p:pic>
        <p:nvPicPr>
          <p:cNvPr id="8" name="Picture 7"/>
          <p:cNvPicPr>
            <a:picLocks noChangeAspect="1"/>
          </p:cNvPicPr>
          <p:nvPr/>
        </p:nvPicPr>
        <p:blipFill>
          <a:blip r:embed="rId14">
            <a:extLst>
              <a:ext uri="{BEBA8EAE-BF5A-486C-A8C5-ECC9F3942E4B}">
                <a14:imgProps xmlns:a14="http://schemas.microsoft.com/office/drawing/2010/main">
                  <a14:imgLayer r:embed="rId15">
                    <a14:imgEffect>
                      <a14:backgroundRemoval t="535" b="100000" l="0" r="100000">
                        <a14:foregroundMark x1="19244" y1="37433" x2="19244" y2="37433"/>
                        <a14:foregroundMark x1="31959" y1="47059" x2="31959" y2="47059"/>
                        <a14:foregroundMark x1="19931" y1="64171" x2="19931" y2="64171"/>
                        <a14:foregroundMark x1="28179" y1="70053" x2="28179" y2="70053"/>
                        <a14:foregroundMark x1="42612" y1="71123" x2="42612" y2="71123"/>
                        <a14:foregroundMark x1="55326" y1="65775" x2="55326" y2="65775"/>
                        <a14:foregroundMark x1="61856" y1="66845" x2="61856" y2="66845"/>
                        <a14:foregroundMark x1="37113" y1="24599" x2="37113" y2="24599"/>
                        <a14:foregroundMark x1="34708" y1="11765" x2="34708" y2="11765"/>
                        <a14:foregroundMark x1="23711" y1="11765" x2="23711" y2="11765"/>
                        <a14:foregroundMark x1="23711" y1="22995" x2="23711" y2="22995"/>
                        <a14:foregroundMark x1="39863" y1="40107" x2="39863" y2="40107"/>
                        <a14:foregroundMark x1="26460" y1="47059" x2="26460" y2="47059"/>
                      </a14:backgroundRemoval>
                    </a14:imgEffect>
                  </a14:imgLayer>
                </a14:imgProps>
              </a:ext>
              <a:ext uri="{28A0092B-C50C-407E-A947-70E740481C1C}">
                <a14:useLocalDpi xmlns:a14="http://schemas.microsoft.com/office/drawing/2010/main" val="0"/>
              </a:ext>
            </a:extLst>
          </a:blip>
          <a:stretch>
            <a:fillRect/>
          </a:stretch>
        </p:blipFill>
        <p:spPr>
          <a:xfrm>
            <a:off x="0" y="177766"/>
            <a:ext cx="1268279" cy="815011"/>
          </a:xfrm>
          <a:prstGeom prst="rect">
            <a:avLst/>
          </a:prstGeom>
        </p:spPr>
      </p:pic>
    </p:spTree>
    <p:extLst>
      <p:ext uri="{BB962C8B-B14F-4D97-AF65-F5344CB8AC3E}">
        <p14:creationId xmlns:p14="http://schemas.microsoft.com/office/powerpoint/2010/main" val="246200683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9.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9.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9.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D7EA4CA-7B5F-44C0-AA72-C2A3FD8BEAAA}"/>
              </a:ext>
            </a:extLst>
          </p:cNvPr>
          <p:cNvSpPr>
            <a:spLocks noGrp="1"/>
          </p:cNvSpPr>
          <p:nvPr>
            <p:ph type="ctrTitle"/>
          </p:nvPr>
        </p:nvSpPr>
        <p:spPr/>
        <p:txBody>
          <a:bodyPr/>
          <a:lstStyle/>
          <a:p>
            <a:r>
              <a:rPr lang="en-US" b="1" dirty="0">
                <a:solidFill>
                  <a:srgbClr val="C00000"/>
                </a:solidFill>
              </a:rPr>
              <a:t>Credit </a:t>
            </a:r>
            <a:r>
              <a:rPr lang="en-US" b="1" dirty="0" smtClean="0">
                <a:solidFill>
                  <a:srgbClr val="C00000"/>
                </a:solidFill>
              </a:rPr>
              <a:t>Card </a:t>
            </a:r>
            <a:r>
              <a:rPr lang="en-US" b="1" dirty="0">
                <a:solidFill>
                  <a:srgbClr val="C00000"/>
                </a:solidFill>
              </a:rPr>
              <a:t>F</a:t>
            </a:r>
            <a:r>
              <a:rPr lang="en-US" b="1" dirty="0" smtClean="0">
                <a:solidFill>
                  <a:srgbClr val="C00000"/>
                </a:solidFill>
              </a:rPr>
              <a:t>raud </a:t>
            </a:r>
            <a:r>
              <a:rPr lang="en-US" b="1" dirty="0">
                <a:solidFill>
                  <a:srgbClr val="C00000"/>
                </a:solidFill>
              </a:rPr>
              <a:t>D</a:t>
            </a:r>
            <a:r>
              <a:rPr lang="en-US" b="1" dirty="0" smtClean="0">
                <a:solidFill>
                  <a:srgbClr val="C00000"/>
                </a:solidFill>
              </a:rPr>
              <a:t>etection</a:t>
            </a:r>
            <a:endParaRPr lang="en-US" b="1" dirty="0">
              <a:solidFill>
                <a:srgbClr val="C00000"/>
              </a:solidFill>
            </a:endParaRPr>
          </a:p>
        </p:txBody>
      </p:sp>
      <p:sp>
        <p:nvSpPr>
          <p:cNvPr id="3" name="Subtitle 2">
            <a:extLst>
              <a:ext uri="{FF2B5EF4-FFF2-40B4-BE49-F238E27FC236}">
                <a16:creationId xmlns:a16="http://schemas.microsoft.com/office/drawing/2014/main" xmlns="" id="{FF9CD3B6-DCFC-4665-96CE-EC52B196B733}"/>
              </a:ext>
            </a:extLst>
          </p:cNvPr>
          <p:cNvSpPr>
            <a:spLocks noGrp="1"/>
          </p:cNvSpPr>
          <p:nvPr>
            <p:ph type="subTitle" idx="1"/>
          </p:nvPr>
        </p:nvSpPr>
        <p:spPr/>
        <p:txBody>
          <a:bodyPr>
            <a:normAutofit fontScale="85000" lnSpcReduction="20000"/>
          </a:bodyPr>
          <a:lstStyle/>
          <a:p>
            <a:r>
              <a:rPr lang="en-US" b="1" dirty="0">
                <a:solidFill>
                  <a:schemeClr val="accent6">
                    <a:lumMod val="75000"/>
                  </a:schemeClr>
                </a:solidFill>
              </a:rPr>
              <a:t>Capstone </a:t>
            </a:r>
            <a:r>
              <a:rPr lang="en-US" b="1" dirty="0" smtClean="0">
                <a:solidFill>
                  <a:schemeClr val="accent6">
                    <a:lumMod val="75000"/>
                  </a:schemeClr>
                </a:solidFill>
              </a:rPr>
              <a:t>Project</a:t>
            </a:r>
            <a:endParaRPr lang="en-US" b="1" dirty="0">
              <a:solidFill>
                <a:schemeClr val="accent6">
                  <a:lumMod val="75000"/>
                </a:schemeClr>
              </a:solidFill>
            </a:endParaRPr>
          </a:p>
          <a:p>
            <a:r>
              <a:rPr lang="en-US" b="1" dirty="0" smtClean="0">
                <a:solidFill>
                  <a:srgbClr val="0070C0"/>
                </a:solidFill>
              </a:rPr>
              <a:t>ASHISH JAIN</a:t>
            </a:r>
          </a:p>
          <a:p>
            <a:r>
              <a:rPr lang="en-US" b="1" dirty="0" smtClean="0">
                <a:solidFill>
                  <a:srgbClr val="0070C0"/>
                </a:solidFill>
              </a:rPr>
              <a:t>ISHAN RAWAT</a:t>
            </a:r>
          </a:p>
          <a:p>
            <a:r>
              <a:rPr lang="en-US" b="1" dirty="0" smtClean="0">
                <a:solidFill>
                  <a:srgbClr val="0070C0"/>
                </a:solidFill>
              </a:rPr>
              <a:t>ALLAMPRABHU HIREMATH</a:t>
            </a:r>
            <a:endParaRPr lang="en-US" b="1" dirty="0">
              <a:solidFill>
                <a:srgbClr val="0070C0"/>
              </a:solidFill>
            </a:endParaRPr>
          </a:p>
        </p:txBody>
      </p:sp>
    </p:spTree>
    <p:extLst>
      <p:ext uri="{BB962C8B-B14F-4D97-AF65-F5344CB8AC3E}">
        <p14:creationId xmlns:p14="http://schemas.microsoft.com/office/powerpoint/2010/main" val="2941696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A81DDF-EBED-45C6-909C-2B6E133657C2}"/>
              </a:ext>
            </a:extLst>
          </p:cNvPr>
          <p:cNvSpPr>
            <a:spLocks noGrp="1"/>
          </p:cNvSpPr>
          <p:nvPr>
            <p:ph type="title"/>
          </p:nvPr>
        </p:nvSpPr>
        <p:spPr>
          <a:xfrm>
            <a:off x="609603" y="1223493"/>
            <a:ext cx="4011084" cy="585094"/>
          </a:xfrm>
        </p:spPr>
        <p:txBody>
          <a:bodyPr>
            <a:normAutofit/>
          </a:bodyPr>
          <a:lstStyle/>
          <a:p>
            <a:r>
              <a:rPr lang="en-US" sz="3200" dirty="0">
                <a:solidFill>
                  <a:schemeClr val="accent1">
                    <a:lumMod val="75000"/>
                  </a:schemeClr>
                </a:solidFill>
              </a:rPr>
              <a:t>EDA</a:t>
            </a:r>
          </a:p>
        </p:txBody>
      </p:sp>
      <p:pic>
        <p:nvPicPr>
          <p:cNvPr id="5126" name="Picture 6">
            <a:extLst>
              <a:ext uri="{FF2B5EF4-FFF2-40B4-BE49-F238E27FC236}">
                <a16:creationId xmlns:a16="http://schemas.microsoft.com/office/drawing/2014/main" xmlns="" id="{7FD47320-E968-4FCA-A581-E4561902B9B9}"/>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tretch/>
        </p:blipFill>
        <p:spPr bwMode="auto">
          <a:xfrm>
            <a:off x="5413249" y="822325"/>
            <a:ext cx="5451602" cy="6116431"/>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a:extLst>
              <a:ext uri="{FF2B5EF4-FFF2-40B4-BE49-F238E27FC236}">
                <a16:creationId xmlns:a16="http://schemas.microsoft.com/office/drawing/2014/main" xmlns="" id="{4D7F3173-9DF8-4C36-B036-561EB50B3FD0}"/>
              </a:ext>
            </a:extLst>
          </p:cNvPr>
          <p:cNvSpPr>
            <a:spLocks noGrp="1"/>
          </p:cNvSpPr>
          <p:nvPr>
            <p:ph type="body" sz="half" idx="2"/>
          </p:nvPr>
        </p:nvSpPr>
        <p:spPr>
          <a:xfrm>
            <a:off x="609603" y="1808587"/>
            <a:ext cx="4011084" cy="4691063"/>
          </a:xfrm>
        </p:spPr>
        <p:txBody>
          <a:bodyPr>
            <a:noAutofit/>
          </a:bodyPr>
          <a:lstStyle/>
          <a:p>
            <a:r>
              <a:rPr lang="en-US" sz="2400" dirty="0"/>
              <a:t>We try to observe different pattern and combination in the data set using graphs this helps us in understanding the insight of data</a:t>
            </a:r>
          </a:p>
        </p:txBody>
      </p:sp>
    </p:spTree>
    <p:extLst>
      <p:ext uri="{BB962C8B-B14F-4D97-AF65-F5344CB8AC3E}">
        <p14:creationId xmlns:p14="http://schemas.microsoft.com/office/powerpoint/2010/main" val="23358512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xmlns="" id="{86307446-5687-4B9B-BC84-AFC0B208F8DD}"/>
              </a:ext>
            </a:extLst>
          </p:cNvPr>
          <p:cNvSpPr>
            <a:spLocks noGrp="1"/>
          </p:cNvSpPr>
          <p:nvPr>
            <p:ph type="title"/>
          </p:nvPr>
        </p:nvSpPr>
        <p:spPr>
          <a:xfrm>
            <a:off x="4194543" y="227133"/>
            <a:ext cx="2723624" cy="676914"/>
          </a:xfrm>
        </p:spPr>
        <p:txBody>
          <a:bodyPr>
            <a:normAutofit fontScale="90000"/>
          </a:bodyPr>
          <a:lstStyle/>
          <a:p>
            <a:r>
              <a:rPr lang="en-US" b="1" dirty="0" smtClean="0">
                <a:solidFill>
                  <a:schemeClr val="accent1">
                    <a:lumMod val="75000"/>
                  </a:schemeClr>
                </a:solidFill>
              </a:rPr>
              <a:t>ANALYSIS</a:t>
            </a:r>
            <a:endParaRPr lang="en-US" b="1" dirty="0">
              <a:solidFill>
                <a:schemeClr val="accent1">
                  <a:lumMod val="75000"/>
                </a:schemeClr>
              </a:solidFill>
            </a:endParaRPr>
          </a:p>
        </p:txBody>
      </p:sp>
      <p:sp>
        <p:nvSpPr>
          <p:cNvPr id="16" name="Text Placeholder 15">
            <a:extLst>
              <a:ext uri="{FF2B5EF4-FFF2-40B4-BE49-F238E27FC236}">
                <a16:creationId xmlns:a16="http://schemas.microsoft.com/office/drawing/2014/main" xmlns="" id="{472525EE-00EA-4E8D-86E2-B7B57AC2F4E7}"/>
              </a:ext>
            </a:extLst>
          </p:cNvPr>
          <p:cNvSpPr>
            <a:spLocks noGrp="1"/>
          </p:cNvSpPr>
          <p:nvPr>
            <p:ph type="body" idx="1"/>
          </p:nvPr>
        </p:nvSpPr>
        <p:spPr>
          <a:xfrm>
            <a:off x="908218" y="1287887"/>
            <a:ext cx="3509235" cy="419622"/>
          </a:xfrm>
        </p:spPr>
        <p:txBody>
          <a:bodyPr>
            <a:normAutofit fontScale="92500" lnSpcReduction="10000"/>
          </a:bodyPr>
          <a:lstStyle/>
          <a:p>
            <a:r>
              <a:rPr lang="en-US" dirty="0">
                <a:solidFill>
                  <a:srgbClr val="FF0000"/>
                </a:solidFill>
              </a:rPr>
              <a:t>Bar graphs Analysis</a:t>
            </a:r>
          </a:p>
        </p:txBody>
      </p:sp>
      <p:pic>
        <p:nvPicPr>
          <p:cNvPr id="6146" name="Picture 2">
            <a:extLst>
              <a:ext uri="{FF2B5EF4-FFF2-40B4-BE49-F238E27FC236}">
                <a16:creationId xmlns:a16="http://schemas.microsoft.com/office/drawing/2014/main" xmlns="" id="{7666D753-735F-4978-83E2-77B07BA99E16}"/>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10131" y="1746504"/>
            <a:ext cx="5788631" cy="4744447"/>
          </a:xfrm>
          <a:prstGeom prst="rect">
            <a:avLst/>
          </a:prstGeom>
          <a:noFill/>
          <a:extLst>
            <a:ext uri="{909E8E84-426E-40DD-AFC4-6F175D3DCCD1}">
              <a14:hiddenFill xmlns:a14="http://schemas.microsoft.com/office/drawing/2010/main">
                <a:solidFill>
                  <a:srgbClr val="FFFFFF"/>
                </a:solidFill>
              </a14:hiddenFill>
            </a:ext>
          </a:extLst>
        </p:spPr>
      </p:pic>
      <p:sp>
        <p:nvSpPr>
          <p:cNvPr id="17" name="Text Placeholder 16">
            <a:extLst>
              <a:ext uri="{FF2B5EF4-FFF2-40B4-BE49-F238E27FC236}">
                <a16:creationId xmlns:a16="http://schemas.microsoft.com/office/drawing/2014/main" xmlns="" id="{76793D9D-8792-42A8-A394-9819C94F3D3A}"/>
              </a:ext>
            </a:extLst>
          </p:cNvPr>
          <p:cNvSpPr>
            <a:spLocks noGrp="1"/>
          </p:cNvSpPr>
          <p:nvPr>
            <p:ph type="body" sz="quarter" idx="3"/>
          </p:nvPr>
        </p:nvSpPr>
        <p:spPr>
          <a:xfrm>
            <a:off x="8128781" y="1107583"/>
            <a:ext cx="2161439" cy="638921"/>
          </a:xfrm>
        </p:spPr>
        <p:txBody>
          <a:bodyPr>
            <a:normAutofit fontScale="92500"/>
          </a:bodyPr>
          <a:lstStyle/>
          <a:p>
            <a:r>
              <a:rPr lang="en-US" dirty="0">
                <a:solidFill>
                  <a:srgbClr val="FF0000"/>
                </a:solidFill>
              </a:rPr>
              <a:t>Box plot Analysis</a:t>
            </a:r>
          </a:p>
        </p:txBody>
      </p:sp>
      <p:pic>
        <p:nvPicPr>
          <p:cNvPr id="6148" name="Picture 4">
            <a:extLst>
              <a:ext uri="{FF2B5EF4-FFF2-40B4-BE49-F238E27FC236}">
                <a16:creationId xmlns:a16="http://schemas.microsoft.com/office/drawing/2014/main" xmlns="" id="{EA2C6E0D-7ECA-4622-BFFF-49E36DBDAC66}"/>
              </a:ext>
            </a:extLst>
          </p:cNvPr>
          <p:cNvPicPr>
            <a:picLocks noGrp="1" noChangeAspect="1" noChangeArrowheads="1"/>
          </p:cNvPicPr>
          <p:nvPr>
            <p:ph sz="quarter" idx="4"/>
          </p:nvPr>
        </p:nvPicPr>
        <p:blipFill>
          <a:blip r:embed="rId3">
            <a:extLst>
              <a:ext uri="{28A0092B-C50C-407E-A947-70E740481C1C}">
                <a14:useLocalDpi xmlns:a14="http://schemas.microsoft.com/office/drawing/2010/main" val="0"/>
              </a:ext>
            </a:extLst>
          </a:blip>
          <a:stretch>
            <a:fillRect/>
          </a:stretch>
        </p:blipFill>
        <p:spPr bwMode="auto">
          <a:xfrm>
            <a:off x="6725321" y="1746505"/>
            <a:ext cx="4754563" cy="43179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07475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A05A8014-881D-491F-9866-C2DA39707827}"/>
              </a:ext>
            </a:extLst>
          </p:cNvPr>
          <p:cNvSpPr>
            <a:spLocks noGrp="1"/>
          </p:cNvSpPr>
          <p:nvPr>
            <p:ph type="title"/>
          </p:nvPr>
        </p:nvSpPr>
        <p:spPr>
          <a:xfrm>
            <a:off x="3661896" y="566670"/>
            <a:ext cx="4011084" cy="533579"/>
          </a:xfrm>
        </p:spPr>
        <p:txBody>
          <a:bodyPr>
            <a:noAutofit/>
          </a:bodyPr>
          <a:lstStyle/>
          <a:p>
            <a:r>
              <a:rPr lang="en-US" sz="3200" dirty="0">
                <a:solidFill>
                  <a:srgbClr val="0070C0"/>
                </a:solidFill>
              </a:rPr>
              <a:t>Correlation </a:t>
            </a:r>
            <a:r>
              <a:rPr lang="en-US" sz="3200" dirty="0" smtClean="0">
                <a:solidFill>
                  <a:srgbClr val="0070C0"/>
                </a:solidFill>
              </a:rPr>
              <a:t>Heat </a:t>
            </a:r>
            <a:r>
              <a:rPr lang="en-US" sz="3200" dirty="0">
                <a:solidFill>
                  <a:srgbClr val="0070C0"/>
                </a:solidFill>
              </a:rPr>
              <a:t>M</a:t>
            </a:r>
            <a:r>
              <a:rPr lang="en-US" sz="3200" dirty="0" smtClean="0">
                <a:solidFill>
                  <a:srgbClr val="0070C0"/>
                </a:solidFill>
              </a:rPr>
              <a:t>ap</a:t>
            </a:r>
            <a:endParaRPr lang="en-US" sz="3200" dirty="0">
              <a:solidFill>
                <a:srgbClr val="0070C0"/>
              </a:solidFill>
            </a:endParaRPr>
          </a:p>
        </p:txBody>
      </p:sp>
      <p:pic>
        <p:nvPicPr>
          <p:cNvPr id="8194" name="Picture 2">
            <a:extLst>
              <a:ext uri="{FF2B5EF4-FFF2-40B4-BE49-F238E27FC236}">
                <a16:creationId xmlns:a16="http://schemas.microsoft.com/office/drawing/2014/main" xmlns="" id="{E654BC2F-1DA2-45F0-B9D9-9E44248DB78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319208" y="1764406"/>
            <a:ext cx="8696459" cy="46086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2502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xmlns="" id="{8F6F561E-2D10-4211-85E6-55BC5929BC8D}"/>
              </a:ext>
            </a:extLst>
          </p:cNvPr>
          <p:cNvSpPr>
            <a:spLocks noGrp="1"/>
          </p:cNvSpPr>
          <p:nvPr>
            <p:ph type="title"/>
          </p:nvPr>
        </p:nvSpPr>
        <p:spPr>
          <a:xfrm>
            <a:off x="839244" y="797959"/>
            <a:ext cx="9720072" cy="998885"/>
          </a:xfrm>
        </p:spPr>
        <p:txBody>
          <a:bodyPr>
            <a:normAutofit/>
          </a:bodyPr>
          <a:lstStyle/>
          <a:p>
            <a:r>
              <a:rPr lang="en-US" sz="3600" b="1" dirty="0">
                <a:solidFill>
                  <a:srgbClr val="0070C0"/>
                </a:solidFill>
              </a:rPr>
              <a:t>Requirements for </a:t>
            </a:r>
            <a:r>
              <a:rPr lang="en-US" sz="3600" b="1" dirty="0" smtClean="0">
                <a:solidFill>
                  <a:srgbClr val="0070C0"/>
                </a:solidFill>
              </a:rPr>
              <a:t>Model </a:t>
            </a:r>
            <a:r>
              <a:rPr lang="en-US" sz="3600" b="1" dirty="0">
                <a:solidFill>
                  <a:srgbClr val="0070C0"/>
                </a:solidFill>
              </a:rPr>
              <a:t>B</a:t>
            </a:r>
            <a:r>
              <a:rPr lang="en-US" sz="3600" b="1" dirty="0" smtClean="0">
                <a:solidFill>
                  <a:srgbClr val="0070C0"/>
                </a:solidFill>
              </a:rPr>
              <a:t>uilding</a:t>
            </a:r>
            <a:endParaRPr lang="en-US" sz="3600" b="1" dirty="0">
              <a:solidFill>
                <a:srgbClr val="0070C0"/>
              </a:solidFill>
            </a:endParaRPr>
          </a:p>
        </p:txBody>
      </p:sp>
      <p:sp>
        <p:nvSpPr>
          <p:cNvPr id="13" name="Rectangle 12">
            <a:extLst>
              <a:ext uri="{FF2B5EF4-FFF2-40B4-BE49-F238E27FC236}">
                <a16:creationId xmlns:a16="http://schemas.microsoft.com/office/drawing/2014/main" xmlns="" id="{251330D9-0C7F-4726-A50E-4343B930674F}"/>
              </a:ext>
            </a:extLst>
          </p:cNvPr>
          <p:cNvSpPr/>
          <p:nvPr/>
        </p:nvSpPr>
        <p:spPr>
          <a:xfrm>
            <a:off x="685801" y="2065867"/>
            <a:ext cx="10131425" cy="373368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en-US" sz="1800" dirty="0"/>
              <a:t>     </a:t>
            </a:r>
            <a:r>
              <a:rPr lang="en-US" sz="2400" dirty="0"/>
              <a:t>Here </a:t>
            </a:r>
            <a:r>
              <a:rPr lang="en-US" sz="2400" dirty="0" smtClean="0"/>
              <a:t>we were </a:t>
            </a:r>
            <a:r>
              <a:rPr lang="en-US" sz="2400" dirty="0"/>
              <a:t>trying to build a logistic regression model so for </a:t>
            </a:r>
            <a:r>
              <a:rPr lang="en-US" sz="2400" dirty="0" smtClean="0"/>
              <a:t>that we were </a:t>
            </a:r>
            <a:r>
              <a:rPr lang="en-US" sz="2400" dirty="0"/>
              <a:t>trying to </a:t>
            </a:r>
            <a:r>
              <a:rPr lang="en-US" sz="2400" dirty="0" smtClean="0"/>
              <a:t>use </a:t>
            </a:r>
            <a:r>
              <a:rPr lang="en-US" sz="2400" dirty="0"/>
              <a:t>the categorical values to  convert into  numerical formal</a:t>
            </a:r>
          </a:p>
          <a:p>
            <a:endParaRPr lang="en-US" sz="2400" dirty="0"/>
          </a:p>
          <a:p>
            <a:endParaRPr lang="en-US" sz="2400" dirty="0"/>
          </a:p>
          <a:p>
            <a:r>
              <a:rPr lang="en-US" sz="2400" dirty="0"/>
              <a:t>     Creating dummy variables for better representation </a:t>
            </a:r>
          </a:p>
          <a:p>
            <a:endParaRPr lang="en-US" sz="2400" dirty="0"/>
          </a:p>
          <a:p>
            <a:endParaRPr lang="en-US" sz="2400" dirty="0"/>
          </a:p>
          <a:p>
            <a:r>
              <a:rPr lang="en-US" sz="2400" dirty="0"/>
              <a:t>      And also , bring few new field which would help model in better training </a:t>
            </a:r>
          </a:p>
          <a:p>
            <a:endParaRPr lang="en-US" sz="1800" dirty="0"/>
          </a:p>
        </p:txBody>
      </p:sp>
      <p:sp>
        <p:nvSpPr>
          <p:cNvPr id="14" name="Arrow: Right 13">
            <a:extLst>
              <a:ext uri="{FF2B5EF4-FFF2-40B4-BE49-F238E27FC236}">
                <a16:creationId xmlns:a16="http://schemas.microsoft.com/office/drawing/2014/main" xmlns="" id="{DFAAE093-B9C9-4364-A377-C048247C0C5C}"/>
              </a:ext>
            </a:extLst>
          </p:cNvPr>
          <p:cNvSpPr/>
          <p:nvPr/>
        </p:nvSpPr>
        <p:spPr>
          <a:xfrm>
            <a:off x="826718" y="2526706"/>
            <a:ext cx="125260" cy="87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xmlns="" id="{EDB9AAC7-6B60-4582-AE28-F3F13F24B418}"/>
              </a:ext>
            </a:extLst>
          </p:cNvPr>
          <p:cNvSpPr/>
          <p:nvPr/>
        </p:nvSpPr>
        <p:spPr>
          <a:xfrm>
            <a:off x="839244" y="3997948"/>
            <a:ext cx="125260" cy="87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xmlns="" id="{FCBE063F-0B87-49D9-9A5F-8B80952024AA}"/>
              </a:ext>
            </a:extLst>
          </p:cNvPr>
          <p:cNvSpPr/>
          <p:nvPr/>
        </p:nvSpPr>
        <p:spPr>
          <a:xfrm>
            <a:off x="839244" y="5094990"/>
            <a:ext cx="125260" cy="87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5062027"/>
      </p:ext>
    </p:extLst>
  </p:cSld>
  <p:clrMapOvr>
    <a:masterClrMapping/>
  </p:clrMapOvr>
  <mc:AlternateContent xmlns:mc="http://schemas.openxmlformats.org/markup-compatibility/2006">
    <mc:Choice xmlns:p14="http://schemas.microsoft.com/office/powerpoint/2010/main" Requires="p14">
      <p:transition spd="slow" p14:dur="2000" advTm="24731"/>
    </mc:Choice>
    <mc:Fallback>
      <p:transition spd="slow" advTm="24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4DBD5FF7-CF6F-4163-A2A4-55314EB7C20F}"/>
              </a:ext>
            </a:extLst>
          </p:cNvPr>
          <p:cNvSpPr>
            <a:spLocks noGrp="1"/>
          </p:cNvSpPr>
          <p:nvPr>
            <p:ph type="title"/>
          </p:nvPr>
        </p:nvSpPr>
        <p:spPr>
          <a:xfrm>
            <a:off x="335492" y="953036"/>
            <a:ext cx="10972800" cy="1018393"/>
          </a:xfrm>
        </p:spPr>
        <p:txBody>
          <a:bodyPr>
            <a:normAutofit/>
          </a:bodyPr>
          <a:lstStyle/>
          <a:p>
            <a:r>
              <a:rPr lang="en-US" sz="3200" b="1" dirty="0">
                <a:solidFill>
                  <a:srgbClr val="0070C0"/>
                </a:solidFill>
              </a:rPr>
              <a:t>Following are the </a:t>
            </a:r>
            <a:r>
              <a:rPr lang="en-US" sz="3200" b="1" dirty="0" smtClean="0">
                <a:solidFill>
                  <a:srgbClr val="0070C0"/>
                </a:solidFill>
              </a:rPr>
              <a:t>followed </a:t>
            </a:r>
            <a:r>
              <a:rPr lang="en-US" sz="3200" b="1" dirty="0">
                <a:solidFill>
                  <a:srgbClr val="0070C0"/>
                </a:solidFill>
              </a:rPr>
              <a:t>for creating </a:t>
            </a:r>
            <a:r>
              <a:rPr lang="en-US" sz="3200" b="1" dirty="0" err="1">
                <a:solidFill>
                  <a:srgbClr val="0070C0"/>
                </a:solidFill>
              </a:rPr>
              <a:t>dumsteps</a:t>
            </a:r>
            <a:r>
              <a:rPr lang="en-US" sz="3200" b="1" dirty="0">
                <a:solidFill>
                  <a:srgbClr val="0070C0"/>
                </a:solidFill>
              </a:rPr>
              <a:t> my variables </a:t>
            </a:r>
          </a:p>
        </p:txBody>
      </p:sp>
      <p:sp>
        <p:nvSpPr>
          <p:cNvPr id="7" name="Rectangle 6">
            <a:extLst>
              <a:ext uri="{FF2B5EF4-FFF2-40B4-BE49-F238E27FC236}">
                <a16:creationId xmlns:a16="http://schemas.microsoft.com/office/drawing/2014/main" xmlns="" id="{A8C38204-7529-40DC-A219-2AC7802CEADE}"/>
              </a:ext>
            </a:extLst>
          </p:cNvPr>
          <p:cNvSpPr/>
          <p:nvPr/>
        </p:nvSpPr>
        <p:spPr>
          <a:xfrm>
            <a:off x="685800" y="2142067"/>
            <a:ext cx="4995333" cy="364913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Converting the data field </a:t>
            </a:r>
          </a:p>
          <a:p>
            <a:pPr algn="ctr"/>
            <a:r>
              <a:rPr lang="en-US" dirty="0"/>
              <a:t>Converting the data field for using it to pick new field</a:t>
            </a:r>
          </a:p>
          <a:p>
            <a:pPr algn="ctr"/>
            <a:endParaRPr lang="en-US" dirty="0"/>
          </a:p>
          <a:p>
            <a:pPr algn="ctr"/>
            <a:endParaRPr lang="en-US" dirty="0"/>
          </a:p>
          <a:p>
            <a:pPr algn="ctr"/>
            <a:endParaRPr lang="en-US" dirty="0"/>
          </a:p>
          <a:p>
            <a:pPr algn="ctr"/>
            <a:endParaRPr lang="en-US" dirty="0"/>
          </a:p>
          <a:p>
            <a:pPr algn="ctr"/>
            <a:endParaRPr lang="en-US" dirty="0"/>
          </a:p>
        </p:txBody>
      </p:sp>
      <p:sp>
        <p:nvSpPr>
          <p:cNvPr id="8" name="Rectangle 7">
            <a:extLst>
              <a:ext uri="{FF2B5EF4-FFF2-40B4-BE49-F238E27FC236}">
                <a16:creationId xmlns:a16="http://schemas.microsoft.com/office/drawing/2014/main" xmlns="" id="{0A2EF204-3972-4EBE-B1C5-B38184609139}"/>
              </a:ext>
            </a:extLst>
          </p:cNvPr>
          <p:cNvSpPr/>
          <p:nvPr/>
        </p:nvSpPr>
        <p:spPr>
          <a:xfrm>
            <a:off x="5821892" y="2142066"/>
            <a:ext cx="4995332" cy="372533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Spliting and converting data to days to weeks</a:t>
            </a:r>
          </a:p>
          <a:p>
            <a:pPr algn="ctr"/>
            <a:r>
              <a:rPr lang="en-US" dirty="0"/>
              <a:t>Dividing the data field to pick values like</a:t>
            </a:r>
          </a:p>
          <a:p>
            <a:pPr algn="ctr"/>
            <a:r>
              <a:rPr lang="en-US" dirty="0"/>
              <a:t> month ,year, date etc</a:t>
            </a:r>
          </a:p>
          <a:p>
            <a:pPr algn="ctr"/>
            <a:endParaRPr lang="en-US" dirty="0"/>
          </a:p>
          <a:p>
            <a:pPr algn="ctr"/>
            <a:r>
              <a:rPr lang="en-US" dirty="0"/>
              <a:t>We used data field to get the days of the week </a:t>
            </a:r>
          </a:p>
          <a:p>
            <a:pPr algn="ctr"/>
            <a:endParaRPr lang="en-US" dirty="0"/>
          </a:p>
          <a:p>
            <a:pPr algn="ctr"/>
            <a:endParaRPr lang="en-US" dirty="0"/>
          </a:p>
          <a:p>
            <a:pPr algn="ctr"/>
            <a:endParaRPr lang="en-US" dirty="0"/>
          </a:p>
          <a:p>
            <a:pPr algn="ct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90883590"/>
      </p:ext>
    </p:extLst>
  </p:cSld>
  <p:clrMapOvr>
    <a:masterClrMapping/>
  </p:clrMapOvr>
  <mc:AlternateContent xmlns:mc="http://schemas.openxmlformats.org/markup-compatibility/2006">
    <mc:Choice xmlns:p14="http://schemas.microsoft.com/office/powerpoint/2010/main" Requires="p14">
      <p:transition spd="slow" p14:dur="2000" advTm="7632"/>
    </mc:Choice>
    <mc:Fallback>
      <p:transition spd="slow" advTm="7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xmlns="" id="{EA9CC111-CB78-4887-B52A-F23ED8910FBF}"/>
              </a:ext>
            </a:extLst>
          </p:cNvPr>
          <p:cNvSpPr>
            <a:spLocks noGrp="1"/>
          </p:cNvSpPr>
          <p:nvPr>
            <p:ph type="title"/>
          </p:nvPr>
        </p:nvSpPr>
        <p:spPr>
          <a:xfrm>
            <a:off x="609599" y="940158"/>
            <a:ext cx="10972800" cy="750828"/>
          </a:xfrm>
        </p:spPr>
        <p:txBody>
          <a:bodyPr>
            <a:normAutofit/>
          </a:bodyPr>
          <a:lstStyle/>
          <a:p>
            <a:r>
              <a:rPr lang="en-US" sz="3600" b="1" dirty="0">
                <a:solidFill>
                  <a:srgbClr val="0070C0"/>
                </a:solidFill>
              </a:rPr>
              <a:t>Observation with no. of transaction per hour</a:t>
            </a:r>
          </a:p>
        </p:txBody>
      </p:sp>
      <p:pic>
        <p:nvPicPr>
          <p:cNvPr id="7170" name="Picture 2">
            <a:extLst>
              <a:ext uri="{FF2B5EF4-FFF2-40B4-BE49-F238E27FC236}">
                <a16:creationId xmlns:a16="http://schemas.microsoft.com/office/drawing/2014/main" xmlns="" id="{30E70163-FD57-48D7-877C-AA53091AA5D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2494729" y="1690986"/>
            <a:ext cx="7202541" cy="4344390"/>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120679330"/>
      </p:ext>
    </p:extLst>
  </p:cSld>
  <p:clrMapOvr>
    <a:masterClrMapping/>
  </p:clrMapOvr>
  <mc:AlternateContent xmlns:mc="http://schemas.openxmlformats.org/markup-compatibility/2006">
    <mc:Choice xmlns:p14="http://schemas.microsoft.com/office/powerpoint/2010/main" Requires="p14">
      <p:transition spd="slow" p14:dur="2000" advTm="11319"/>
    </mc:Choice>
    <mc:Fallback>
      <p:transition spd="slow" advTm="11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DBC083-1228-4AF2-A109-F4A90DF976E0}"/>
              </a:ext>
            </a:extLst>
          </p:cNvPr>
          <p:cNvSpPr>
            <a:spLocks noGrp="1"/>
          </p:cNvSpPr>
          <p:nvPr>
            <p:ph type="title"/>
          </p:nvPr>
        </p:nvSpPr>
        <p:spPr>
          <a:xfrm>
            <a:off x="429296" y="1094178"/>
            <a:ext cx="10972800" cy="786573"/>
          </a:xfrm>
        </p:spPr>
        <p:txBody>
          <a:bodyPr>
            <a:normAutofit/>
          </a:bodyPr>
          <a:lstStyle/>
          <a:p>
            <a:r>
              <a:rPr lang="en-US" sz="4000" b="1" dirty="0">
                <a:solidFill>
                  <a:srgbClr val="0070C0"/>
                </a:solidFill>
              </a:rPr>
              <a:t>O</a:t>
            </a:r>
            <a:r>
              <a:rPr lang="en-US" sz="4000" b="1" dirty="0" smtClean="0">
                <a:solidFill>
                  <a:srgbClr val="0070C0"/>
                </a:solidFill>
              </a:rPr>
              <a:t>bservations</a:t>
            </a:r>
            <a:endParaRPr lang="en-US" sz="4000" b="1" dirty="0">
              <a:solidFill>
                <a:srgbClr val="0070C0"/>
              </a:solidFill>
            </a:endParaRPr>
          </a:p>
        </p:txBody>
      </p:sp>
      <p:sp>
        <p:nvSpPr>
          <p:cNvPr id="4" name="Rectangle 3">
            <a:extLst>
              <a:ext uri="{FF2B5EF4-FFF2-40B4-BE49-F238E27FC236}">
                <a16:creationId xmlns:a16="http://schemas.microsoft.com/office/drawing/2014/main" xmlns="" id="{667FF81D-91B6-4CE5-ABB5-14F3CD88FA9A}"/>
              </a:ext>
            </a:extLst>
          </p:cNvPr>
          <p:cNvSpPr/>
          <p:nvPr/>
        </p:nvSpPr>
        <p:spPr>
          <a:xfrm>
            <a:off x="685802" y="2142067"/>
            <a:ext cx="10003664" cy="272614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          </a:t>
            </a:r>
            <a:endParaRPr lang="en-US" dirty="0" smtClean="0"/>
          </a:p>
          <a:p>
            <a:pPr algn="ctr"/>
            <a:endParaRPr lang="en-US" sz="2400" dirty="0"/>
          </a:p>
          <a:p>
            <a:pPr algn="ctr"/>
            <a:endParaRPr lang="en-US" sz="2400" dirty="0" smtClean="0"/>
          </a:p>
          <a:p>
            <a:pPr algn="ctr"/>
            <a:endParaRPr lang="en-US" sz="2400" dirty="0"/>
          </a:p>
          <a:p>
            <a:pPr algn="ctr"/>
            <a:r>
              <a:rPr lang="en-US" sz="2400" dirty="0" smtClean="0"/>
              <a:t>Highest </a:t>
            </a:r>
            <a:r>
              <a:rPr lang="en-US" sz="2400" dirty="0"/>
              <a:t>number of transaction are in month of December </a:t>
            </a:r>
          </a:p>
          <a:p>
            <a:pPr algn="ctr"/>
            <a:endParaRPr lang="en-US" sz="2400" dirty="0"/>
          </a:p>
          <a:p>
            <a:pPr algn="ctr"/>
            <a:endParaRPr lang="en-US" sz="2400" dirty="0"/>
          </a:p>
          <a:p>
            <a:pPr algn="ctr"/>
            <a:r>
              <a:rPr lang="en-US" sz="2400" dirty="0" smtClean="0"/>
              <a:t>Lowest </a:t>
            </a:r>
            <a:r>
              <a:rPr lang="en-US" sz="2400" dirty="0"/>
              <a:t>number of transaction happens in February </a:t>
            </a:r>
          </a:p>
          <a:p>
            <a:pPr algn="ctr"/>
            <a:endParaRPr lang="en-US" sz="2400" dirty="0"/>
          </a:p>
          <a:p>
            <a:pPr algn="ctr"/>
            <a:endParaRPr lang="en-US" sz="2400" dirty="0"/>
          </a:p>
          <a:p>
            <a:pPr algn="ctr"/>
            <a:r>
              <a:rPr lang="en-US" sz="2400" dirty="0" smtClean="0"/>
              <a:t>.</a:t>
            </a:r>
            <a:endParaRPr lang="en-US" sz="2400" dirty="0"/>
          </a:p>
          <a:p>
            <a:pPr algn="ctr"/>
            <a:endParaRPr lang="en-US" sz="2400" dirty="0"/>
          </a:p>
          <a:p>
            <a:pPr algn="ctr"/>
            <a:endParaRPr lang="en-US" sz="2400" dirty="0"/>
          </a:p>
          <a:p>
            <a:pPr algn="ctr"/>
            <a:endParaRPr lang="en-US" dirty="0"/>
          </a:p>
        </p:txBody>
      </p:sp>
      <p:sp>
        <p:nvSpPr>
          <p:cNvPr id="5" name="Arrow: Right 4">
            <a:extLst>
              <a:ext uri="{FF2B5EF4-FFF2-40B4-BE49-F238E27FC236}">
                <a16:creationId xmlns:a16="http://schemas.microsoft.com/office/drawing/2014/main" xmlns="" id="{71374721-E5CA-44FC-8DAC-EDDBE8D6E028}"/>
              </a:ext>
            </a:extLst>
          </p:cNvPr>
          <p:cNvSpPr/>
          <p:nvPr/>
        </p:nvSpPr>
        <p:spPr>
          <a:xfrm>
            <a:off x="1692249" y="2510144"/>
            <a:ext cx="275572" cy="175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xmlns="" id="{2068AA52-DE8A-4019-B6D2-C47F2FB67831}"/>
              </a:ext>
            </a:extLst>
          </p:cNvPr>
          <p:cNvSpPr/>
          <p:nvPr/>
        </p:nvSpPr>
        <p:spPr>
          <a:xfrm>
            <a:off x="1692249" y="3601496"/>
            <a:ext cx="275572" cy="175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012855928"/>
      </p:ext>
    </p:extLst>
  </p:cSld>
  <p:clrMapOvr>
    <a:masterClrMapping/>
  </p:clrMapOvr>
  <mc:AlternateContent xmlns:mc="http://schemas.openxmlformats.org/markup-compatibility/2006">
    <mc:Choice xmlns:p14="http://schemas.microsoft.com/office/powerpoint/2010/main" Requires="p14">
      <p:transition spd="slow" p14:dur="2000" advTm="8956"/>
    </mc:Choice>
    <mc:Fallback>
      <p:transition spd="slow" advTm="8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55016F-A371-4883-9E96-0919FDCEE031}"/>
              </a:ext>
            </a:extLst>
          </p:cNvPr>
          <p:cNvSpPr>
            <a:spLocks noGrp="1"/>
          </p:cNvSpPr>
          <p:nvPr>
            <p:ph type="title"/>
          </p:nvPr>
        </p:nvSpPr>
        <p:spPr>
          <a:xfrm>
            <a:off x="3356040" y="733925"/>
            <a:ext cx="4790941" cy="696421"/>
          </a:xfrm>
        </p:spPr>
        <p:txBody>
          <a:bodyPr>
            <a:normAutofit/>
          </a:bodyPr>
          <a:lstStyle/>
          <a:p>
            <a:r>
              <a:rPr lang="en-US" sz="3600" b="1" dirty="0">
                <a:solidFill>
                  <a:srgbClr val="0070C0"/>
                </a:solidFill>
              </a:rPr>
              <a:t>Percentile distribution</a:t>
            </a:r>
          </a:p>
        </p:txBody>
      </p:sp>
      <p:graphicFrame>
        <p:nvGraphicFramePr>
          <p:cNvPr id="5" name="Content Placeholder 4">
            <a:extLst>
              <a:ext uri="{FF2B5EF4-FFF2-40B4-BE49-F238E27FC236}">
                <a16:creationId xmlns:a16="http://schemas.microsoft.com/office/drawing/2014/main" xmlns="" id="{E41D40CF-55BE-44A0-BC6C-3FC8A918839A}"/>
              </a:ext>
            </a:extLst>
          </p:cNvPr>
          <p:cNvGraphicFramePr>
            <a:graphicFrameLocks noGrp="1"/>
          </p:cNvGraphicFramePr>
          <p:nvPr>
            <p:ph idx="1"/>
            <p:extLst>
              <p:ext uri="{D42A27DB-BD31-4B8C-83A1-F6EECF244321}">
                <p14:modId xmlns:p14="http://schemas.microsoft.com/office/powerpoint/2010/main" val="3859919530"/>
              </p:ext>
            </p:extLst>
          </p:nvPr>
        </p:nvGraphicFramePr>
        <p:xfrm>
          <a:off x="685800" y="2869089"/>
          <a:ext cx="10131425" cy="2194560"/>
        </p:xfrm>
        <a:graphic>
          <a:graphicData uri="http://schemas.openxmlformats.org/drawingml/2006/table">
            <a:tbl>
              <a:tblPr/>
              <a:tblGrid>
                <a:gridCol w="2026285">
                  <a:extLst>
                    <a:ext uri="{9D8B030D-6E8A-4147-A177-3AD203B41FA5}">
                      <a16:colId xmlns:a16="http://schemas.microsoft.com/office/drawing/2014/main" xmlns="" val="1306744845"/>
                    </a:ext>
                  </a:extLst>
                </a:gridCol>
                <a:gridCol w="2026285">
                  <a:extLst>
                    <a:ext uri="{9D8B030D-6E8A-4147-A177-3AD203B41FA5}">
                      <a16:colId xmlns:a16="http://schemas.microsoft.com/office/drawing/2014/main" xmlns="" val="2650723230"/>
                    </a:ext>
                  </a:extLst>
                </a:gridCol>
                <a:gridCol w="2026285">
                  <a:extLst>
                    <a:ext uri="{9D8B030D-6E8A-4147-A177-3AD203B41FA5}">
                      <a16:colId xmlns:a16="http://schemas.microsoft.com/office/drawing/2014/main" xmlns="" val="2103134495"/>
                    </a:ext>
                  </a:extLst>
                </a:gridCol>
                <a:gridCol w="2026285">
                  <a:extLst>
                    <a:ext uri="{9D8B030D-6E8A-4147-A177-3AD203B41FA5}">
                      <a16:colId xmlns:a16="http://schemas.microsoft.com/office/drawing/2014/main" xmlns="" val="3982312690"/>
                    </a:ext>
                  </a:extLst>
                </a:gridCol>
                <a:gridCol w="2026285">
                  <a:extLst>
                    <a:ext uri="{9D8B030D-6E8A-4147-A177-3AD203B41FA5}">
                      <a16:colId xmlns:a16="http://schemas.microsoft.com/office/drawing/2014/main" xmlns="" val="139878816"/>
                    </a:ext>
                  </a:extLst>
                </a:gridCol>
              </a:tblGrid>
              <a:tr h="0">
                <a:tc>
                  <a:txBody>
                    <a:bodyPr/>
                    <a:lstStyle/>
                    <a:p>
                      <a:pPr algn="r"/>
                      <a:r>
                        <a:rPr lang="en-US" b="1">
                          <a:effectLst/>
                        </a:rPr>
                        <a:t>index</a:t>
                      </a:r>
                    </a:p>
                  </a:txBody>
                  <a:tcPr anchor="ctr">
                    <a:lnL>
                      <a:noFill/>
                    </a:lnL>
                    <a:lnR>
                      <a:noFill/>
                    </a:lnR>
                    <a:lnT>
                      <a:noFill/>
                    </a:lnT>
                    <a:lnB>
                      <a:noFill/>
                    </a:lnB>
                  </a:tcPr>
                </a:tc>
                <a:tc>
                  <a:txBody>
                    <a:bodyPr/>
                    <a:lstStyle/>
                    <a:p>
                      <a:pPr algn="r"/>
                      <a:r>
                        <a:rPr lang="en-US" b="1">
                          <a:effectLst/>
                        </a:rPr>
                        <a:t>Category</a:t>
                      </a:r>
                    </a:p>
                  </a:txBody>
                  <a:tcPr anchor="ctr">
                    <a:lnL>
                      <a:noFill/>
                    </a:lnL>
                    <a:lnR>
                      <a:noFill/>
                    </a:lnR>
                    <a:lnT>
                      <a:noFill/>
                    </a:lnT>
                    <a:lnB>
                      <a:noFill/>
                    </a:lnB>
                  </a:tcPr>
                </a:tc>
                <a:tc>
                  <a:txBody>
                    <a:bodyPr/>
                    <a:lstStyle/>
                    <a:p>
                      <a:pPr algn="r"/>
                      <a:r>
                        <a:rPr lang="en-US" b="1">
                          <a:effectLst/>
                        </a:rPr>
                        <a:t>category_count</a:t>
                      </a:r>
                    </a:p>
                  </a:txBody>
                  <a:tcPr anchor="ctr">
                    <a:lnL>
                      <a:noFill/>
                    </a:lnL>
                    <a:lnR>
                      <a:noFill/>
                    </a:lnR>
                    <a:lnT>
                      <a:noFill/>
                    </a:lnT>
                    <a:lnB>
                      <a:noFill/>
                    </a:lnB>
                  </a:tcPr>
                </a:tc>
                <a:tc>
                  <a:txBody>
                    <a:bodyPr/>
                    <a:lstStyle/>
                    <a:p>
                      <a:pPr algn="r"/>
                      <a:r>
                        <a:rPr lang="en-US" b="1">
                          <a:effectLst/>
                        </a:rPr>
                        <a:t>percent</a:t>
                      </a:r>
                    </a:p>
                  </a:txBody>
                  <a:tcPr anchor="ctr">
                    <a:lnL>
                      <a:noFill/>
                    </a:lnL>
                    <a:lnR>
                      <a:noFill/>
                    </a:lnR>
                    <a:lnT>
                      <a:noFill/>
                    </a:lnT>
                    <a:lnB>
                      <a:noFill/>
                    </a:lnB>
                  </a:tcPr>
                </a:tc>
                <a:tc>
                  <a:txBody>
                    <a:bodyPr/>
                    <a:lstStyle/>
                    <a:p>
                      <a:endParaRPr lang="en-US"/>
                    </a:p>
                  </a:txBody>
                  <a:tcPr>
                    <a:lnL>
                      <a:noFill/>
                    </a:lnL>
                  </a:tcPr>
                </a:tc>
                <a:extLst>
                  <a:ext uri="{0D108BD9-81ED-4DB2-BD59-A6C34878D82A}">
                    <a16:rowId xmlns:a16="http://schemas.microsoft.com/office/drawing/2014/main" xmlns="" val="2045173603"/>
                  </a:ext>
                </a:extLst>
              </a:tr>
              <a:tr h="0">
                <a:tc>
                  <a:txBody>
                    <a:bodyPr/>
                    <a:lstStyle/>
                    <a:p>
                      <a:pPr fontAlgn="ctr"/>
                      <a:r>
                        <a:rPr lang="en-US" b="1">
                          <a:effectLst/>
                        </a:rPr>
                        <a:t>0</a:t>
                      </a:r>
                    </a:p>
                  </a:txBody>
                  <a:tcPr anchor="ctr">
                    <a:lnL>
                      <a:noFill/>
                    </a:lnL>
                    <a:lnR>
                      <a:noFill/>
                    </a:lnR>
                    <a:lnT>
                      <a:noFill/>
                    </a:lnT>
                    <a:lnB>
                      <a:noFill/>
                    </a:lnB>
                  </a:tcPr>
                </a:tc>
                <a:tc>
                  <a:txBody>
                    <a:bodyPr/>
                    <a:lstStyle/>
                    <a:p>
                      <a:pPr algn="r"/>
                      <a:r>
                        <a:rPr lang="en-US">
                          <a:effectLst/>
                        </a:rPr>
                        <a:t>2</a:t>
                      </a:r>
                    </a:p>
                  </a:txBody>
                  <a:tcPr anchor="ctr">
                    <a:lnL>
                      <a:noFill/>
                    </a:lnL>
                    <a:lnR>
                      <a:noFill/>
                    </a:lnR>
                    <a:lnT>
                      <a:noFill/>
                    </a:lnT>
                    <a:lnB>
                      <a:noFill/>
                    </a:lnB>
                  </a:tcPr>
                </a:tc>
                <a:tc>
                  <a:txBody>
                    <a:bodyPr/>
                    <a:lstStyle/>
                    <a:p>
                      <a:pPr algn="r"/>
                      <a:r>
                        <a:rPr lang="en-US">
                          <a:effectLst/>
                        </a:rPr>
                        <a:t>gas_transport</a:t>
                      </a:r>
                    </a:p>
                  </a:txBody>
                  <a:tcPr anchor="ctr">
                    <a:lnL>
                      <a:noFill/>
                    </a:lnL>
                    <a:lnR>
                      <a:noFill/>
                    </a:lnR>
                    <a:lnT>
                      <a:noFill/>
                    </a:lnT>
                    <a:lnB>
                      <a:noFill/>
                    </a:lnB>
                  </a:tcPr>
                </a:tc>
                <a:tc>
                  <a:txBody>
                    <a:bodyPr/>
                    <a:lstStyle/>
                    <a:p>
                      <a:pPr algn="r"/>
                      <a:r>
                        <a:rPr lang="en-US">
                          <a:effectLst/>
                        </a:rPr>
                        <a:t>188029</a:t>
                      </a:r>
                    </a:p>
                  </a:txBody>
                  <a:tcPr anchor="ctr">
                    <a:lnL>
                      <a:noFill/>
                    </a:lnL>
                    <a:lnR>
                      <a:noFill/>
                    </a:lnR>
                    <a:lnT>
                      <a:noFill/>
                    </a:lnT>
                    <a:lnB>
                      <a:noFill/>
                    </a:lnB>
                  </a:tcPr>
                </a:tc>
                <a:tc>
                  <a:txBody>
                    <a:bodyPr/>
                    <a:lstStyle/>
                    <a:p>
                      <a:pPr algn="r"/>
                      <a:r>
                        <a:rPr lang="en-US">
                          <a:effectLst/>
                        </a:rPr>
                        <a:t>10.150594</a:t>
                      </a:r>
                    </a:p>
                  </a:txBody>
                  <a:tcPr anchor="ctr">
                    <a:lnL>
                      <a:noFill/>
                    </a:lnL>
                    <a:lnR>
                      <a:noFill/>
                    </a:lnR>
                    <a:lnB>
                      <a:noFill/>
                    </a:lnB>
                  </a:tcPr>
                </a:tc>
                <a:extLst>
                  <a:ext uri="{0D108BD9-81ED-4DB2-BD59-A6C34878D82A}">
                    <a16:rowId xmlns:a16="http://schemas.microsoft.com/office/drawing/2014/main" xmlns="" val="4208276099"/>
                  </a:ext>
                </a:extLst>
              </a:tr>
              <a:tr h="0">
                <a:tc>
                  <a:txBody>
                    <a:bodyPr/>
                    <a:lstStyle/>
                    <a:p>
                      <a:pPr fontAlgn="ctr"/>
                      <a:r>
                        <a:rPr lang="en-US" b="1">
                          <a:effectLst/>
                        </a:rPr>
                        <a:t>1</a:t>
                      </a:r>
                    </a:p>
                  </a:txBody>
                  <a:tcPr anchor="ctr">
                    <a:lnL>
                      <a:noFill/>
                    </a:lnL>
                    <a:lnR>
                      <a:noFill/>
                    </a:lnR>
                    <a:lnT>
                      <a:noFill/>
                    </a:lnT>
                    <a:lnB>
                      <a:noFill/>
                    </a:lnB>
                  </a:tcPr>
                </a:tc>
                <a:tc>
                  <a:txBody>
                    <a:bodyPr/>
                    <a:lstStyle/>
                    <a:p>
                      <a:pPr algn="r"/>
                      <a:r>
                        <a:rPr lang="en-US">
                          <a:effectLst/>
                        </a:rPr>
                        <a:t>4</a:t>
                      </a:r>
                    </a:p>
                  </a:txBody>
                  <a:tcPr anchor="ctr">
                    <a:lnL>
                      <a:noFill/>
                    </a:lnL>
                    <a:lnR>
                      <a:noFill/>
                    </a:lnR>
                    <a:lnT>
                      <a:noFill/>
                    </a:lnT>
                    <a:lnB>
                      <a:noFill/>
                    </a:lnB>
                  </a:tcPr>
                </a:tc>
                <a:tc>
                  <a:txBody>
                    <a:bodyPr/>
                    <a:lstStyle/>
                    <a:p>
                      <a:pPr algn="r"/>
                      <a:r>
                        <a:rPr lang="en-US">
                          <a:effectLst/>
                        </a:rPr>
                        <a:t>grocery_pos</a:t>
                      </a:r>
                    </a:p>
                  </a:txBody>
                  <a:tcPr anchor="ctr">
                    <a:lnL>
                      <a:noFill/>
                    </a:lnL>
                    <a:lnR>
                      <a:noFill/>
                    </a:lnR>
                    <a:lnT>
                      <a:noFill/>
                    </a:lnT>
                    <a:lnB>
                      <a:noFill/>
                    </a:lnB>
                  </a:tcPr>
                </a:tc>
                <a:tc>
                  <a:txBody>
                    <a:bodyPr/>
                    <a:lstStyle/>
                    <a:p>
                      <a:pPr algn="r"/>
                      <a:r>
                        <a:rPr lang="en-US">
                          <a:effectLst/>
                        </a:rPr>
                        <a:t>176191</a:t>
                      </a:r>
                    </a:p>
                  </a:txBody>
                  <a:tcPr anchor="ctr">
                    <a:lnL>
                      <a:noFill/>
                    </a:lnL>
                    <a:lnR>
                      <a:noFill/>
                    </a:lnR>
                    <a:lnT>
                      <a:noFill/>
                    </a:lnT>
                    <a:lnB>
                      <a:noFill/>
                    </a:lnB>
                  </a:tcPr>
                </a:tc>
                <a:tc>
                  <a:txBody>
                    <a:bodyPr/>
                    <a:lstStyle/>
                    <a:p>
                      <a:pPr algn="r"/>
                      <a:r>
                        <a:rPr lang="en-US">
                          <a:effectLst/>
                        </a:rPr>
                        <a:t>9.511529</a:t>
                      </a:r>
                    </a:p>
                  </a:txBody>
                  <a:tcPr anchor="ctr">
                    <a:lnL>
                      <a:noFill/>
                    </a:lnL>
                    <a:lnR>
                      <a:noFill/>
                    </a:lnR>
                    <a:lnT>
                      <a:noFill/>
                    </a:lnT>
                    <a:lnB>
                      <a:noFill/>
                    </a:lnB>
                  </a:tcPr>
                </a:tc>
                <a:extLst>
                  <a:ext uri="{0D108BD9-81ED-4DB2-BD59-A6C34878D82A}">
                    <a16:rowId xmlns:a16="http://schemas.microsoft.com/office/drawing/2014/main" xmlns="" val="2032863051"/>
                  </a:ext>
                </a:extLst>
              </a:tr>
              <a:tr h="0">
                <a:tc>
                  <a:txBody>
                    <a:bodyPr/>
                    <a:lstStyle/>
                    <a:p>
                      <a:pPr fontAlgn="ctr"/>
                      <a:r>
                        <a:rPr lang="en-US" b="1">
                          <a:effectLst/>
                        </a:rPr>
                        <a:t>2</a:t>
                      </a:r>
                    </a:p>
                  </a:txBody>
                  <a:tcPr anchor="ctr">
                    <a:lnL>
                      <a:noFill/>
                    </a:lnL>
                    <a:lnR>
                      <a:noFill/>
                    </a:lnR>
                    <a:lnT>
                      <a:noFill/>
                    </a:lnT>
                    <a:lnB>
                      <a:noFill/>
                    </a:lnB>
                  </a:tcPr>
                </a:tc>
                <a:tc>
                  <a:txBody>
                    <a:bodyPr/>
                    <a:lstStyle/>
                    <a:p>
                      <a:pPr algn="r"/>
                      <a:r>
                        <a:rPr lang="en-US">
                          <a:effectLst/>
                        </a:rPr>
                        <a:t>6</a:t>
                      </a:r>
                    </a:p>
                  </a:txBody>
                  <a:tcPr anchor="ctr">
                    <a:lnL>
                      <a:noFill/>
                    </a:lnL>
                    <a:lnR>
                      <a:noFill/>
                    </a:lnR>
                    <a:lnT>
                      <a:noFill/>
                    </a:lnT>
                    <a:lnB>
                      <a:noFill/>
                    </a:lnB>
                  </a:tcPr>
                </a:tc>
                <a:tc>
                  <a:txBody>
                    <a:bodyPr/>
                    <a:lstStyle/>
                    <a:p>
                      <a:pPr algn="r"/>
                      <a:r>
                        <a:rPr lang="en-US">
                          <a:effectLst/>
                        </a:rPr>
                        <a:t>home</a:t>
                      </a:r>
                    </a:p>
                  </a:txBody>
                  <a:tcPr anchor="ctr">
                    <a:lnL>
                      <a:noFill/>
                    </a:lnL>
                    <a:lnR>
                      <a:noFill/>
                    </a:lnR>
                    <a:lnT>
                      <a:noFill/>
                    </a:lnT>
                    <a:lnB>
                      <a:noFill/>
                    </a:lnB>
                  </a:tcPr>
                </a:tc>
                <a:tc>
                  <a:txBody>
                    <a:bodyPr/>
                    <a:lstStyle/>
                    <a:p>
                      <a:pPr algn="r"/>
                      <a:r>
                        <a:rPr lang="en-US">
                          <a:effectLst/>
                        </a:rPr>
                        <a:t>175460</a:t>
                      </a:r>
                    </a:p>
                  </a:txBody>
                  <a:tcPr anchor="ctr">
                    <a:lnL>
                      <a:noFill/>
                    </a:lnL>
                    <a:lnR>
                      <a:noFill/>
                    </a:lnR>
                    <a:lnT>
                      <a:noFill/>
                    </a:lnT>
                    <a:lnB>
                      <a:noFill/>
                    </a:lnB>
                  </a:tcPr>
                </a:tc>
                <a:tc>
                  <a:txBody>
                    <a:bodyPr/>
                    <a:lstStyle/>
                    <a:p>
                      <a:pPr algn="r"/>
                      <a:r>
                        <a:rPr lang="en-US">
                          <a:effectLst/>
                        </a:rPr>
                        <a:t>9.472067</a:t>
                      </a:r>
                    </a:p>
                  </a:txBody>
                  <a:tcPr anchor="ctr">
                    <a:lnL>
                      <a:noFill/>
                    </a:lnL>
                    <a:lnR>
                      <a:noFill/>
                    </a:lnR>
                    <a:lnT>
                      <a:noFill/>
                    </a:lnT>
                    <a:lnB>
                      <a:noFill/>
                    </a:lnB>
                  </a:tcPr>
                </a:tc>
                <a:extLst>
                  <a:ext uri="{0D108BD9-81ED-4DB2-BD59-A6C34878D82A}">
                    <a16:rowId xmlns:a16="http://schemas.microsoft.com/office/drawing/2014/main" xmlns="" val="4108973810"/>
                  </a:ext>
                </a:extLst>
              </a:tr>
              <a:tr h="0">
                <a:tc>
                  <a:txBody>
                    <a:bodyPr/>
                    <a:lstStyle/>
                    <a:p>
                      <a:pPr fontAlgn="ctr"/>
                      <a:r>
                        <a:rPr lang="en-US" b="1">
                          <a:effectLst/>
                        </a:rPr>
                        <a:t>3</a:t>
                      </a:r>
                    </a:p>
                  </a:txBody>
                  <a:tcPr anchor="ctr">
                    <a:lnL>
                      <a:noFill/>
                    </a:lnL>
                    <a:lnR>
                      <a:noFill/>
                    </a:lnR>
                    <a:lnT>
                      <a:noFill/>
                    </a:lnT>
                    <a:lnB>
                      <a:noFill/>
                    </a:lnB>
                  </a:tcPr>
                </a:tc>
                <a:tc>
                  <a:txBody>
                    <a:bodyPr/>
                    <a:lstStyle/>
                    <a:p>
                      <a:pPr algn="r"/>
                      <a:r>
                        <a:rPr lang="en-US">
                          <a:effectLst/>
                        </a:rPr>
                        <a:t>12</a:t>
                      </a:r>
                    </a:p>
                  </a:txBody>
                  <a:tcPr anchor="ctr">
                    <a:lnL>
                      <a:noFill/>
                    </a:lnL>
                    <a:lnR>
                      <a:noFill/>
                    </a:lnR>
                    <a:lnT>
                      <a:noFill/>
                    </a:lnT>
                    <a:lnB>
                      <a:noFill/>
                    </a:lnB>
                  </a:tcPr>
                </a:tc>
                <a:tc>
                  <a:txBody>
                    <a:bodyPr/>
                    <a:lstStyle/>
                    <a:p>
                      <a:pPr algn="r"/>
                      <a:r>
                        <a:rPr lang="en-US">
                          <a:effectLst/>
                        </a:rPr>
                        <a:t>shopping_pos</a:t>
                      </a:r>
                    </a:p>
                  </a:txBody>
                  <a:tcPr anchor="ctr">
                    <a:lnL>
                      <a:noFill/>
                    </a:lnL>
                    <a:lnR>
                      <a:noFill/>
                    </a:lnR>
                    <a:lnT>
                      <a:noFill/>
                    </a:lnT>
                    <a:lnB>
                      <a:noFill/>
                    </a:lnB>
                  </a:tcPr>
                </a:tc>
                <a:tc>
                  <a:txBody>
                    <a:bodyPr/>
                    <a:lstStyle/>
                    <a:p>
                      <a:pPr algn="r"/>
                      <a:r>
                        <a:rPr lang="en-US">
                          <a:effectLst/>
                        </a:rPr>
                        <a:t>166463</a:t>
                      </a:r>
                    </a:p>
                  </a:txBody>
                  <a:tcPr anchor="ctr">
                    <a:lnL>
                      <a:noFill/>
                    </a:lnL>
                    <a:lnR>
                      <a:noFill/>
                    </a:lnR>
                    <a:lnT>
                      <a:noFill/>
                    </a:lnT>
                    <a:lnB>
                      <a:noFill/>
                    </a:lnB>
                  </a:tcPr>
                </a:tc>
                <a:tc>
                  <a:txBody>
                    <a:bodyPr/>
                    <a:lstStyle/>
                    <a:p>
                      <a:pPr algn="r"/>
                      <a:r>
                        <a:rPr lang="en-US">
                          <a:effectLst/>
                        </a:rPr>
                        <a:t>8.986371</a:t>
                      </a:r>
                    </a:p>
                  </a:txBody>
                  <a:tcPr anchor="ctr">
                    <a:lnL>
                      <a:noFill/>
                    </a:lnL>
                    <a:lnR>
                      <a:noFill/>
                    </a:lnR>
                    <a:lnT>
                      <a:noFill/>
                    </a:lnT>
                    <a:lnB>
                      <a:noFill/>
                    </a:lnB>
                  </a:tcPr>
                </a:tc>
                <a:extLst>
                  <a:ext uri="{0D108BD9-81ED-4DB2-BD59-A6C34878D82A}">
                    <a16:rowId xmlns:a16="http://schemas.microsoft.com/office/drawing/2014/main" xmlns="" val="280012602"/>
                  </a:ext>
                </a:extLst>
              </a:tr>
              <a:tr h="0">
                <a:tc>
                  <a:txBody>
                    <a:bodyPr/>
                    <a:lstStyle/>
                    <a:p>
                      <a:pPr fontAlgn="ctr"/>
                      <a:r>
                        <a:rPr lang="en-US" b="1">
                          <a:effectLst/>
                        </a:rPr>
                        <a:t>4</a:t>
                      </a:r>
                    </a:p>
                  </a:txBody>
                  <a:tcPr anchor="ctr">
                    <a:lnL>
                      <a:noFill/>
                    </a:lnL>
                    <a:lnR>
                      <a:noFill/>
                    </a:lnR>
                    <a:lnT>
                      <a:noFill/>
                    </a:lnT>
                    <a:lnB>
                      <a:noFill/>
                    </a:lnB>
                  </a:tcPr>
                </a:tc>
                <a:tc>
                  <a:txBody>
                    <a:bodyPr/>
                    <a:lstStyle/>
                    <a:p>
                      <a:pPr algn="r"/>
                      <a:r>
                        <a:rPr lang="en-US">
                          <a:effectLst/>
                        </a:rPr>
                        <a:t>7</a:t>
                      </a:r>
                    </a:p>
                  </a:txBody>
                  <a:tcPr anchor="ctr">
                    <a:lnL>
                      <a:noFill/>
                    </a:lnL>
                    <a:lnR>
                      <a:noFill/>
                    </a:lnR>
                    <a:lnT>
                      <a:noFill/>
                    </a:lnT>
                    <a:lnB>
                      <a:noFill/>
                    </a:lnB>
                  </a:tcPr>
                </a:tc>
                <a:tc>
                  <a:txBody>
                    <a:bodyPr/>
                    <a:lstStyle/>
                    <a:p>
                      <a:pPr algn="r"/>
                      <a:r>
                        <a:rPr lang="en-US">
                          <a:effectLst/>
                        </a:rPr>
                        <a:t>kids_pets</a:t>
                      </a:r>
                    </a:p>
                  </a:txBody>
                  <a:tcPr anchor="ctr">
                    <a:lnL>
                      <a:noFill/>
                    </a:lnL>
                    <a:lnR>
                      <a:noFill/>
                    </a:lnR>
                    <a:lnT>
                      <a:noFill/>
                    </a:lnT>
                    <a:lnB>
                      <a:noFill/>
                    </a:lnB>
                  </a:tcPr>
                </a:tc>
                <a:tc>
                  <a:txBody>
                    <a:bodyPr/>
                    <a:lstStyle/>
                    <a:p>
                      <a:pPr algn="r"/>
                      <a:r>
                        <a:rPr lang="en-US">
                          <a:effectLst/>
                        </a:rPr>
                        <a:t>161727</a:t>
                      </a:r>
                    </a:p>
                  </a:txBody>
                  <a:tcPr anchor="ctr">
                    <a:lnL>
                      <a:noFill/>
                    </a:lnL>
                    <a:lnR>
                      <a:noFill/>
                    </a:lnR>
                    <a:lnT>
                      <a:noFill/>
                    </a:lnT>
                    <a:lnB>
                      <a:noFill/>
                    </a:lnB>
                  </a:tcPr>
                </a:tc>
                <a:tc>
                  <a:txBody>
                    <a:bodyPr/>
                    <a:lstStyle/>
                    <a:p>
                      <a:pPr algn="r"/>
                      <a:r>
                        <a:rPr lang="en-US" dirty="0">
                          <a:effectLst/>
                        </a:rPr>
                        <a:t>8.730702</a:t>
                      </a:r>
                    </a:p>
                  </a:txBody>
                  <a:tcPr anchor="ctr">
                    <a:lnL>
                      <a:noFill/>
                    </a:lnL>
                    <a:lnR>
                      <a:noFill/>
                    </a:lnR>
                    <a:lnT>
                      <a:noFill/>
                    </a:lnT>
                    <a:lnB>
                      <a:noFill/>
                    </a:lnB>
                  </a:tcPr>
                </a:tc>
                <a:extLst>
                  <a:ext uri="{0D108BD9-81ED-4DB2-BD59-A6C34878D82A}">
                    <a16:rowId xmlns:a16="http://schemas.microsoft.com/office/drawing/2014/main" xmlns="" val="2381715753"/>
                  </a:ext>
                </a:extLst>
              </a:tr>
            </a:tbl>
          </a:graphicData>
        </a:graphic>
      </p:graphicFrame>
      <p:sp>
        <p:nvSpPr>
          <p:cNvPr id="4" name="Rectangle 3">
            <a:extLst>
              <a:ext uri="{FF2B5EF4-FFF2-40B4-BE49-F238E27FC236}">
                <a16:creationId xmlns:a16="http://schemas.microsoft.com/office/drawing/2014/main" xmlns="" id="{7BA69810-06E6-433E-B523-6D29077085C9}"/>
              </a:ext>
            </a:extLst>
          </p:cNvPr>
          <p:cNvSpPr/>
          <p:nvPr/>
        </p:nvSpPr>
        <p:spPr>
          <a:xfrm>
            <a:off x="685801" y="2142067"/>
            <a:ext cx="10131424" cy="364913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graphicFrame>
        <p:nvGraphicFramePr>
          <p:cNvPr id="6" name="Table 5">
            <a:extLst>
              <a:ext uri="{FF2B5EF4-FFF2-40B4-BE49-F238E27FC236}">
                <a16:creationId xmlns:a16="http://schemas.microsoft.com/office/drawing/2014/main" xmlns="" id="{439A4DEC-78EF-4B30-9621-C75FF225B48D}"/>
              </a:ext>
            </a:extLst>
          </p:cNvPr>
          <p:cNvGraphicFramePr>
            <a:graphicFrameLocks noGrp="1"/>
          </p:cNvGraphicFramePr>
          <p:nvPr>
            <p:extLst>
              <p:ext uri="{D42A27DB-BD31-4B8C-83A1-F6EECF244321}">
                <p14:modId xmlns:p14="http://schemas.microsoft.com/office/powerpoint/2010/main" val="2618869847"/>
              </p:ext>
            </p:extLst>
          </p:nvPr>
        </p:nvGraphicFramePr>
        <p:xfrm>
          <a:off x="685799" y="2142067"/>
          <a:ext cx="10131425" cy="3656003"/>
        </p:xfrm>
        <a:graphic>
          <a:graphicData uri="http://schemas.openxmlformats.org/drawingml/2006/table">
            <a:tbl>
              <a:tblPr>
                <a:tableStyleId>{3C2FFA5D-87B4-456A-9821-1D502468CF0F}</a:tableStyleId>
              </a:tblPr>
              <a:tblGrid>
                <a:gridCol w="2026285">
                  <a:extLst>
                    <a:ext uri="{9D8B030D-6E8A-4147-A177-3AD203B41FA5}">
                      <a16:colId xmlns:a16="http://schemas.microsoft.com/office/drawing/2014/main" xmlns="" val="333879459"/>
                    </a:ext>
                  </a:extLst>
                </a:gridCol>
                <a:gridCol w="2026285">
                  <a:extLst>
                    <a:ext uri="{9D8B030D-6E8A-4147-A177-3AD203B41FA5}">
                      <a16:colId xmlns:a16="http://schemas.microsoft.com/office/drawing/2014/main" xmlns="" val="3071567232"/>
                    </a:ext>
                  </a:extLst>
                </a:gridCol>
                <a:gridCol w="2026285">
                  <a:extLst>
                    <a:ext uri="{9D8B030D-6E8A-4147-A177-3AD203B41FA5}">
                      <a16:colId xmlns:a16="http://schemas.microsoft.com/office/drawing/2014/main" xmlns="" val="3428895503"/>
                    </a:ext>
                  </a:extLst>
                </a:gridCol>
                <a:gridCol w="2026285">
                  <a:extLst>
                    <a:ext uri="{9D8B030D-6E8A-4147-A177-3AD203B41FA5}">
                      <a16:colId xmlns:a16="http://schemas.microsoft.com/office/drawing/2014/main" xmlns="" val="2623952842"/>
                    </a:ext>
                  </a:extLst>
                </a:gridCol>
                <a:gridCol w="2026285">
                  <a:extLst>
                    <a:ext uri="{9D8B030D-6E8A-4147-A177-3AD203B41FA5}">
                      <a16:colId xmlns:a16="http://schemas.microsoft.com/office/drawing/2014/main" xmlns="" val="1700113758"/>
                    </a:ext>
                  </a:extLst>
                </a:gridCol>
              </a:tblGrid>
              <a:tr h="1591955">
                <a:tc>
                  <a:txBody>
                    <a:bodyPr/>
                    <a:lstStyle/>
                    <a:p>
                      <a:pPr algn="ctr"/>
                      <a:r>
                        <a:rPr lang="en-US" b="1" dirty="0">
                          <a:effectLst/>
                        </a:rPr>
                        <a:t>I</a:t>
                      </a:r>
                      <a:r>
                        <a:rPr lang="en-US" b="1" dirty="0" smtClean="0">
                          <a:effectLst/>
                        </a:rPr>
                        <a:t>ndex</a:t>
                      </a:r>
                      <a:endParaRPr lang="en-US" b="1" dirty="0">
                        <a:effectLst/>
                      </a:endParaRPr>
                    </a:p>
                  </a:txBody>
                  <a:tcPr anchor="ctr"/>
                </a:tc>
                <a:tc>
                  <a:txBody>
                    <a:bodyPr/>
                    <a:lstStyle/>
                    <a:p>
                      <a:pPr algn="ctr"/>
                      <a:r>
                        <a:rPr lang="en-US" b="1" dirty="0">
                          <a:effectLst/>
                        </a:rPr>
                        <a:t>Category</a:t>
                      </a:r>
                    </a:p>
                  </a:txBody>
                  <a:tcPr anchor="ctr"/>
                </a:tc>
                <a:tc>
                  <a:txBody>
                    <a:bodyPr/>
                    <a:lstStyle/>
                    <a:p>
                      <a:pPr algn="r"/>
                      <a:r>
                        <a:rPr lang="en-US" b="1" dirty="0" err="1" smtClean="0">
                          <a:effectLst/>
                        </a:rPr>
                        <a:t>Category_Count</a:t>
                      </a:r>
                      <a:endParaRPr lang="en-US" b="1" dirty="0">
                        <a:effectLst/>
                      </a:endParaRPr>
                    </a:p>
                  </a:txBody>
                  <a:tcPr anchor="ctr"/>
                </a:tc>
                <a:tc>
                  <a:txBody>
                    <a:bodyPr/>
                    <a:lstStyle/>
                    <a:p>
                      <a:pPr algn="ctr"/>
                      <a:r>
                        <a:rPr lang="en-US" b="1" dirty="0" smtClean="0">
                          <a:effectLst/>
                        </a:rPr>
                        <a:t>Values</a:t>
                      </a:r>
                      <a:endParaRPr lang="en-US" b="1" dirty="0">
                        <a:effectLst/>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smtClean="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smtClean="0">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smtClean="0">
                          <a:effectLst/>
                        </a:rPr>
                        <a:t>Percent</a:t>
                      </a:r>
                    </a:p>
                    <a:p>
                      <a:endParaRPr lang="en-US" dirty="0"/>
                    </a:p>
                  </a:txBody>
                  <a:tcPr/>
                </a:tc>
                <a:extLst>
                  <a:ext uri="{0D108BD9-81ED-4DB2-BD59-A6C34878D82A}">
                    <a16:rowId xmlns:a16="http://schemas.microsoft.com/office/drawing/2014/main" xmlns="" val="3240784193"/>
                  </a:ext>
                </a:extLst>
              </a:tr>
              <a:tr h="444176">
                <a:tc>
                  <a:txBody>
                    <a:bodyPr/>
                    <a:lstStyle/>
                    <a:p>
                      <a:pPr algn="ctr" fontAlgn="ctr"/>
                      <a:r>
                        <a:rPr lang="en-US" b="1" dirty="0">
                          <a:effectLst/>
                        </a:rPr>
                        <a:t>0</a:t>
                      </a:r>
                    </a:p>
                  </a:txBody>
                  <a:tcPr anchor="ctr"/>
                </a:tc>
                <a:tc>
                  <a:txBody>
                    <a:bodyPr/>
                    <a:lstStyle/>
                    <a:p>
                      <a:pPr algn="ctr"/>
                      <a:r>
                        <a:rPr lang="en-US" dirty="0">
                          <a:effectLst/>
                        </a:rPr>
                        <a:t>2</a:t>
                      </a:r>
                    </a:p>
                  </a:txBody>
                  <a:tcPr anchor="ctr"/>
                </a:tc>
                <a:tc>
                  <a:txBody>
                    <a:bodyPr/>
                    <a:lstStyle/>
                    <a:p>
                      <a:pPr algn="ctr"/>
                      <a:r>
                        <a:rPr lang="en-US" dirty="0" err="1">
                          <a:effectLst/>
                        </a:rPr>
                        <a:t>gas_transport</a:t>
                      </a:r>
                      <a:endParaRPr lang="en-US" dirty="0">
                        <a:effectLst/>
                      </a:endParaRPr>
                    </a:p>
                  </a:txBody>
                  <a:tcPr anchor="ctr"/>
                </a:tc>
                <a:tc>
                  <a:txBody>
                    <a:bodyPr/>
                    <a:lstStyle/>
                    <a:p>
                      <a:pPr algn="ctr"/>
                      <a:r>
                        <a:rPr lang="en-US" dirty="0">
                          <a:effectLst/>
                        </a:rPr>
                        <a:t>188029</a:t>
                      </a:r>
                    </a:p>
                  </a:txBody>
                  <a:tcPr anchor="ctr"/>
                </a:tc>
                <a:tc>
                  <a:txBody>
                    <a:bodyPr/>
                    <a:lstStyle/>
                    <a:p>
                      <a:pPr algn="ctr"/>
                      <a:r>
                        <a:rPr lang="en-US" dirty="0" smtClean="0">
                          <a:effectLst/>
                        </a:rPr>
                        <a:t>10.15 %</a:t>
                      </a:r>
                      <a:endParaRPr lang="en-US" dirty="0">
                        <a:effectLst/>
                      </a:endParaRPr>
                    </a:p>
                  </a:txBody>
                  <a:tcPr anchor="ctr"/>
                </a:tc>
                <a:extLst>
                  <a:ext uri="{0D108BD9-81ED-4DB2-BD59-A6C34878D82A}">
                    <a16:rowId xmlns:a16="http://schemas.microsoft.com/office/drawing/2014/main" xmlns="" val="2221787440"/>
                  </a:ext>
                </a:extLst>
              </a:tr>
              <a:tr h="444176">
                <a:tc>
                  <a:txBody>
                    <a:bodyPr/>
                    <a:lstStyle/>
                    <a:p>
                      <a:pPr algn="ctr" fontAlgn="ctr"/>
                      <a:r>
                        <a:rPr lang="en-US" b="1" dirty="0">
                          <a:effectLst/>
                        </a:rPr>
                        <a:t>1</a:t>
                      </a:r>
                    </a:p>
                  </a:txBody>
                  <a:tcPr anchor="ctr"/>
                </a:tc>
                <a:tc>
                  <a:txBody>
                    <a:bodyPr/>
                    <a:lstStyle/>
                    <a:p>
                      <a:pPr algn="ctr"/>
                      <a:r>
                        <a:rPr lang="en-US" dirty="0">
                          <a:effectLst/>
                        </a:rPr>
                        <a:t>4</a:t>
                      </a:r>
                    </a:p>
                  </a:txBody>
                  <a:tcPr anchor="ctr"/>
                </a:tc>
                <a:tc>
                  <a:txBody>
                    <a:bodyPr/>
                    <a:lstStyle/>
                    <a:p>
                      <a:pPr algn="ctr"/>
                      <a:r>
                        <a:rPr lang="en-US" dirty="0" err="1">
                          <a:effectLst/>
                        </a:rPr>
                        <a:t>grocery_pos</a:t>
                      </a:r>
                      <a:endParaRPr lang="en-US" dirty="0">
                        <a:effectLst/>
                      </a:endParaRPr>
                    </a:p>
                  </a:txBody>
                  <a:tcPr anchor="ctr"/>
                </a:tc>
                <a:tc>
                  <a:txBody>
                    <a:bodyPr/>
                    <a:lstStyle/>
                    <a:p>
                      <a:pPr algn="ctr"/>
                      <a:r>
                        <a:rPr lang="en-US" dirty="0">
                          <a:effectLst/>
                        </a:rPr>
                        <a:t>176191</a:t>
                      </a:r>
                    </a:p>
                  </a:txBody>
                  <a:tcPr anchor="ctr"/>
                </a:tc>
                <a:tc>
                  <a:txBody>
                    <a:bodyPr/>
                    <a:lstStyle/>
                    <a:p>
                      <a:pPr algn="ctr"/>
                      <a:r>
                        <a:rPr lang="en-US" dirty="0" smtClean="0">
                          <a:effectLst/>
                        </a:rPr>
                        <a:t>9.51 %</a:t>
                      </a:r>
                      <a:endParaRPr lang="en-US" dirty="0">
                        <a:effectLst/>
                      </a:endParaRPr>
                    </a:p>
                  </a:txBody>
                  <a:tcPr anchor="ctr"/>
                </a:tc>
                <a:extLst>
                  <a:ext uri="{0D108BD9-81ED-4DB2-BD59-A6C34878D82A}">
                    <a16:rowId xmlns:a16="http://schemas.microsoft.com/office/drawing/2014/main" xmlns="" val="899409664"/>
                  </a:ext>
                </a:extLst>
              </a:tr>
              <a:tr h="362325">
                <a:tc>
                  <a:txBody>
                    <a:bodyPr/>
                    <a:lstStyle/>
                    <a:p>
                      <a:pPr algn="ctr" fontAlgn="ctr"/>
                      <a:r>
                        <a:rPr lang="en-US" b="1" dirty="0">
                          <a:effectLst/>
                        </a:rPr>
                        <a:t>2</a:t>
                      </a:r>
                    </a:p>
                  </a:txBody>
                  <a:tcPr anchor="ctr"/>
                </a:tc>
                <a:tc>
                  <a:txBody>
                    <a:bodyPr/>
                    <a:lstStyle/>
                    <a:p>
                      <a:pPr algn="ctr"/>
                      <a:r>
                        <a:rPr lang="en-US" dirty="0">
                          <a:effectLst/>
                        </a:rPr>
                        <a:t>6</a:t>
                      </a:r>
                    </a:p>
                  </a:txBody>
                  <a:tcPr anchor="ctr"/>
                </a:tc>
                <a:tc>
                  <a:txBody>
                    <a:bodyPr/>
                    <a:lstStyle/>
                    <a:p>
                      <a:pPr algn="ctr"/>
                      <a:r>
                        <a:rPr lang="en-US" dirty="0">
                          <a:effectLst/>
                        </a:rPr>
                        <a:t>home</a:t>
                      </a:r>
                    </a:p>
                  </a:txBody>
                  <a:tcPr anchor="ctr"/>
                </a:tc>
                <a:tc>
                  <a:txBody>
                    <a:bodyPr/>
                    <a:lstStyle/>
                    <a:p>
                      <a:pPr algn="ctr"/>
                      <a:r>
                        <a:rPr lang="en-US" dirty="0">
                          <a:effectLst/>
                        </a:rPr>
                        <a:t>175460</a:t>
                      </a:r>
                    </a:p>
                  </a:txBody>
                  <a:tcPr anchor="ctr"/>
                </a:tc>
                <a:tc>
                  <a:txBody>
                    <a:bodyPr/>
                    <a:lstStyle/>
                    <a:p>
                      <a:pPr algn="ctr"/>
                      <a:r>
                        <a:rPr lang="en-US" dirty="0" smtClean="0">
                          <a:effectLst/>
                        </a:rPr>
                        <a:t>9.47</a:t>
                      </a:r>
                      <a:r>
                        <a:rPr lang="en-US" baseline="0" dirty="0" smtClean="0">
                          <a:effectLst/>
                        </a:rPr>
                        <a:t> %</a:t>
                      </a:r>
                      <a:endParaRPr lang="en-US" dirty="0">
                        <a:effectLst/>
                      </a:endParaRPr>
                    </a:p>
                  </a:txBody>
                  <a:tcPr anchor="ctr"/>
                </a:tc>
                <a:extLst>
                  <a:ext uri="{0D108BD9-81ED-4DB2-BD59-A6C34878D82A}">
                    <a16:rowId xmlns:a16="http://schemas.microsoft.com/office/drawing/2014/main" xmlns="" val="2221089755"/>
                  </a:ext>
                </a:extLst>
              </a:tr>
              <a:tr h="444176">
                <a:tc>
                  <a:txBody>
                    <a:bodyPr/>
                    <a:lstStyle/>
                    <a:p>
                      <a:pPr algn="ctr" fontAlgn="ctr"/>
                      <a:r>
                        <a:rPr lang="en-US" b="1" dirty="0">
                          <a:effectLst/>
                        </a:rPr>
                        <a:t>3</a:t>
                      </a:r>
                    </a:p>
                  </a:txBody>
                  <a:tcPr anchor="ctr"/>
                </a:tc>
                <a:tc>
                  <a:txBody>
                    <a:bodyPr/>
                    <a:lstStyle/>
                    <a:p>
                      <a:pPr algn="ctr"/>
                      <a:r>
                        <a:rPr lang="en-US" dirty="0">
                          <a:effectLst/>
                        </a:rPr>
                        <a:t>12</a:t>
                      </a:r>
                    </a:p>
                  </a:txBody>
                  <a:tcPr anchor="ctr"/>
                </a:tc>
                <a:tc>
                  <a:txBody>
                    <a:bodyPr/>
                    <a:lstStyle/>
                    <a:p>
                      <a:pPr algn="ctr"/>
                      <a:r>
                        <a:rPr lang="en-US" dirty="0" err="1">
                          <a:effectLst/>
                        </a:rPr>
                        <a:t>shopping_pos</a:t>
                      </a:r>
                      <a:endParaRPr lang="en-US" dirty="0">
                        <a:effectLst/>
                      </a:endParaRPr>
                    </a:p>
                  </a:txBody>
                  <a:tcPr anchor="ctr"/>
                </a:tc>
                <a:tc>
                  <a:txBody>
                    <a:bodyPr/>
                    <a:lstStyle/>
                    <a:p>
                      <a:pPr algn="ctr"/>
                      <a:r>
                        <a:rPr lang="en-US" dirty="0">
                          <a:effectLst/>
                        </a:rPr>
                        <a:t>166463</a:t>
                      </a:r>
                    </a:p>
                  </a:txBody>
                  <a:tcPr anchor="ctr"/>
                </a:tc>
                <a:tc>
                  <a:txBody>
                    <a:bodyPr/>
                    <a:lstStyle/>
                    <a:p>
                      <a:pPr algn="ctr"/>
                      <a:r>
                        <a:rPr lang="en-US" dirty="0" smtClean="0">
                          <a:effectLst/>
                        </a:rPr>
                        <a:t>8.98</a:t>
                      </a:r>
                      <a:r>
                        <a:rPr lang="en-US" baseline="0" dirty="0" smtClean="0">
                          <a:effectLst/>
                        </a:rPr>
                        <a:t> %</a:t>
                      </a:r>
                      <a:endParaRPr lang="en-US" dirty="0">
                        <a:effectLst/>
                      </a:endParaRPr>
                    </a:p>
                  </a:txBody>
                  <a:tcPr anchor="ctr"/>
                </a:tc>
                <a:extLst>
                  <a:ext uri="{0D108BD9-81ED-4DB2-BD59-A6C34878D82A}">
                    <a16:rowId xmlns:a16="http://schemas.microsoft.com/office/drawing/2014/main" xmlns="" val="1666094359"/>
                  </a:ext>
                </a:extLst>
              </a:tr>
              <a:tr h="362325">
                <a:tc>
                  <a:txBody>
                    <a:bodyPr/>
                    <a:lstStyle/>
                    <a:p>
                      <a:pPr algn="ctr" fontAlgn="ctr"/>
                      <a:r>
                        <a:rPr lang="en-US" b="1" dirty="0">
                          <a:effectLst/>
                        </a:rPr>
                        <a:t>4</a:t>
                      </a:r>
                    </a:p>
                  </a:txBody>
                  <a:tcPr anchor="ctr"/>
                </a:tc>
                <a:tc>
                  <a:txBody>
                    <a:bodyPr/>
                    <a:lstStyle/>
                    <a:p>
                      <a:pPr algn="ctr"/>
                      <a:r>
                        <a:rPr lang="en-US" dirty="0">
                          <a:effectLst/>
                        </a:rPr>
                        <a:t>7</a:t>
                      </a:r>
                    </a:p>
                  </a:txBody>
                  <a:tcPr anchor="ctr"/>
                </a:tc>
                <a:tc>
                  <a:txBody>
                    <a:bodyPr/>
                    <a:lstStyle/>
                    <a:p>
                      <a:pPr algn="ctr"/>
                      <a:r>
                        <a:rPr lang="en-US" dirty="0" err="1">
                          <a:effectLst/>
                        </a:rPr>
                        <a:t>kids_pets</a:t>
                      </a:r>
                      <a:endParaRPr lang="en-US" dirty="0">
                        <a:effectLst/>
                      </a:endParaRPr>
                    </a:p>
                  </a:txBody>
                  <a:tcPr anchor="ctr"/>
                </a:tc>
                <a:tc>
                  <a:txBody>
                    <a:bodyPr/>
                    <a:lstStyle/>
                    <a:p>
                      <a:pPr algn="ctr"/>
                      <a:r>
                        <a:rPr lang="en-US" dirty="0">
                          <a:effectLst/>
                        </a:rPr>
                        <a:t>161727</a:t>
                      </a:r>
                    </a:p>
                  </a:txBody>
                  <a:tcPr anchor="ctr"/>
                </a:tc>
                <a:tc>
                  <a:txBody>
                    <a:bodyPr/>
                    <a:lstStyle/>
                    <a:p>
                      <a:pPr algn="ctr"/>
                      <a:r>
                        <a:rPr lang="en-US" dirty="0" smtClean="0">
                          <a:effectLst/>
                        </a:rPr>
                        <a:t>8.73</a:t>
                      </a:r>
                      <a:r>
                        <a:rPr lang="en-US" baseline="0" dirty="0" smtClean="0">
                          <a:effectLst/>
                        </a:rPr>
                        <a:t> %</a:t>
                      </a:r>
                      <a:endParaRPr lang="en-US" dirty="0">
                        <a:effectLst/>
                      </a:endParaRPr>
                    </a:p>
                  </a:txBody>
                  <a:tcPr anchor="ctr"/>
                </a:tc>
                <a:extLst>
                  <a:ext uri="{0D108BD9-81ED-4DB2-BD59-A6C34878D82A}">
                    <a16:rowId xmlns:a16="http://schemas.microsoft.com/office/drawing/2014/main" xmlns="" val="410235423"/>
                  </a:ext>
                </a:extLst>
              </a:tr>
            </a:tbl>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868446812"/>
      </p:ext>
    </p:extLst>
  </p:cSld>
  <p:clrMapOvr>
    <a:masterClrMapping/>
  </p:clrMapOvr>
  <mc:AlternateContent xmlns:mc="http://schemas.openxmlformats.org/markup-compatibility/2006">
    <mc:Choice xmlns:p14="http://schemas.microsoft.com/office/powerpoint/2010/main" Requires="p14">
      <p:transition spd="slow" p14:dur="2000" advTm="18226"/>
    </mc:Choice>
    <mc:Fallback>
      <p:transition spd="slow" advTm="18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5086ECF-26D4-40B6-8310-F1B97492F323}"/>
              </a:ext>
            </a:extLst>
          </p:cNvPr>
          <p:cNvSpPr>
            <a:spLocks noGrp="1"/>
          </p:cNvSpPr>
          <p:nvPr>
            <p:ph idx="1"/>
          </p:nvPr>
        </p:nvSpPr>
        <p:spPr/>
        <p:txBody>
          <a:bodyPr/>
          <a:lstStyle/>
          <a:p>
            <a:endParaRPr lang="en-US"/>
          </a:p>
        </p:txBody>
      </p:sp>
      <p:pic>
        <p:nvPicPr>
          <p:cNvPr id="10242" name="Picture 2">
            <a:extLst>
              <a:ext uri="{FF2B5EF4-FFF2-40B4-BE49-F238E27FC236}">
                <a16:creationId xmlns:a16="http://schemas.microsoft.com/office/drawing/2014/main" xmlns="" id="{62760CBE-A764-42A7-A2F6-EB99125E50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241" y="964505"/>
            <a:ext cx="10342986" cy="4826696"/>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477803609"/>
      </p:ext>
    </p:extLst>
  </p:cSld>
  <p:clrMapOvr>
    <a:masterClrMapping/>
  </p:clrMapOvr>
  <mc:AlternateContent xmlns:mc="http://schemas.openxmlformats.org/markup-compatibility/2006">
    <mc:Choice xmlns:p14="http://schemas.microsoft.com/office/powerpoint/2010/main" Requires="p14">
      <p:transition spd="slow" p14:dur="2000" advTm="28464"/>
    </mc:Choice>
    <mc:Fallback>
      <p:transition spd="slow" advTm="28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530ED0-5E2E-43DD-90DA-B4917115FBE7}"/>
              </a:ext>
            </a:extLst>
          </p:cNvPr>
          <p:cNvSpPr>
            <a:spLocks noGrp="1"/>
          </p:cNvSpPr>
          <p:nvPr>
            <p:ph type="title"/>
          </p:nvPr>
        </p:nvSpPr>
        <p:spPr>
          <a:xfrm>
            <a:off x="648240" y="995744"/>
            <a:ext cx="4011084" cy="581025"/>
          </a:xfrm>
        </p:spPr>
        <p:txBody>
          <a:bodyPr>
            <a:normAutofit fontScale="90000"/>
          </a:bodyPr>
          <a:lstStyle/>
          <a:p>
            <a:r>
              <a:rPr lang="en-US" sz="3600" dirty="0">
                <a:solidFill>
                  <a:srgbClr val="0070C0"/>
                </a:solidFill>
              </a:rPr>
              <a:t>Model training</a:t>
            </a:r>
          </a:p>
        </p:txBody>
      </p:sp>
      <p:sp>
        <p:nvSpPr>
          <p:cNvPr id="7" name="Text Placeholder 6">
            <a:extLst>
              <a:ext uri="{FF2B5EF4-FFF2-40B4-BE49-F238E27FC236}">
                <a16:creationId xmlns:a16="http://schemas.microsoft.com/office/drawing/2014/main" xmlns="" id="{BADFD5E4-80C3-44A0-9877-520166AA7474}"/>
              </a:ext>
            </a:extLst>
          </p:cNvPr>
          <p:cNvSpPr>
            <a:spLocks noGrp="1"/>
          </p:cNvSpPr>
          <p:nvPr>
            <p:ph type="body" sz="half" idx="2"/>
          </p:nvPr>
        </p:nvSpPr>
        <p:spPr>
          <a:xfrm>
            <a:off x="403541" y="1718438"/>
            <a:ext cx="4011084" cy="4691063"/>
          </a:xfrm>
        </p:spPr>
        <p:txBody>
          <a:bodyPr/>
          <a:lstStyle/>
          <a:p>
            <a:r>
              <a:rPr lang="en-US" sz="2400" dirty="0"/>
              <a:t>Model building using logistic regression , Decision trees, Random forest</a:t>
            </a:r>
          </a:p>
          <a:p>
            <a:endParaRPr lang="en-US" dirty="0"/>
          </a:p>
        </p:txBody>
      </p:sp>
      <p:sp>
        <p:nvSpPr>
          <p:cNvPr id="8" name="Rectangle 7">
            <a:extLst>
              <a:ext uri="{FF2B5EF4-FFF2-40B4-BE49-F238E27FC236}">
                <a16:creationId xmlns:a16="http://schemas.microsoft.com/office/drawing/2014/main" xmlns="" id="{D4123385-5CF5-4145-968C-ED4B5712E3E1}"/>
              </a:ext>
            </a:extLst>
          </p:cNvPr>
          <p:cNvSpPr/>
          <p:nvPr/>
        </p:nvSpPr>
        <p:spPr>
          <a:xfrm>
            <a:off x="4414625" y="854075"/>
            <a:ext cx="7364260" cy="53402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fr-FR" b="0" dirty="0">
                <a:solidFill>
                  <a:srgbClr val="000000"/>
                </a:solidFill>
                <a:effectLst/>
                <a:latin typeface="Courier New" panose="02070309020205020404" pitchFamily="49" charset="0"/>
              </a:rPr>
              <a:t>                     </a:t>
            </a: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smtClean="0">
              <a:solidFill>
                <a:srgbClr val="000000"/>
              </a:solidFill>
              <a:effectLst/>
              <a:latin typeface="Courier New" panose="02070309020205020404" pitchFamily="49" charset="0"/>
            </a:endParaRPr>
          </a:p>
          <a:p>
            <a:endParaRPr lang="fr-FR" b="0" dirty="0">
              <a:solidFill>
                <a:srgbClr val="000000"/>
              </a:solidFill>
              <a:effectLst/>
              <a:latin typeface="Courier New" panose="02070309020205020404" pitchFamily="49" charset="0"/>
            </a:endParaRPr>
          </a:p>
          <a:p>
            <a:r>
              <a:rPr lang="fr-FR" b="0" dirty="0">
                <a:solidFill>
                  <a:srgbClr val="000000"/>
                </a:solidFill>
                <a:effectLst/>
                <a:latin typeface="Courier New" panose="02070309020205020404" pitchFamily="49" charset="0"/>
              </a:rPr>
              <a:t>1).logreg = LogisticRegression(random_state=</a:t>
            </a:r>
            <a:r>
              <a:rPr lang="fr-FR" b="0" dirty="0">
                <a:solidFill>
                  <a:srgbClr val="09885A"/>
                </a:solidFill>
                <a:effectLst/>
                <a:latin typeface="Courier New" panose="02070309020205020404" pitchFamily="49" charset="0"/>
              </a:rPr>
              <a:t>42</a:t>
            </a:r>
            <a:r>
              <a:rPr lang="fr-FR" b="0" dirty="0">
                <a:solidFill>
                  <a:srgbClr val="000000"/>
                </a:solidFill>
                <a:effectLst/>
                <a:latin typeface="Courier New" panose="02070309020205020404" pitchFamily="49" charset="0"/>
              </a:rPr>
              <a:t>)</a:t>
            </a:r>
          </a:p>
          <a:p>
            <a:r>
              <a:rPr lang="fr-FR" b="0" dirty="0">
                <a:solidFill>
                  <a:srgbClr val="000000"/>
                </a:solidFill>
                <a:effectLst/>
                <a:latin typeface="Courier New" panose="02070309020205020404" pitchFamily="49" charset="0"/>
              </a:rPr>
              <a:t>logreg.fit(X_train, y_train)</a:t>
            </a:r>
          </a:p>
          <a:p>
            <a:r>
              <a:rPr lang="en-US" b="0" dirty="0">
                <a:solidFill>
                  <a:srgbClr val="000000"/>
                </a:solidFill>
                <a:effectLst/>
                <a:latin typeface="Courier New" panose="02070309020205020404" pitchFamily="49" charset="0"/>
              </a:rPr>
              <a:t>y_train_pred = logreg.predict(X_train)</a:t>
            </a:r>
          </a:p>
          <a:p>
            <a:r>
              <a:rPr lang="en-US" b="0" dirty="0">
                <a:solidFill>
                  <a:srgbClr val="000000"/>
                </a:solidFill>
                <a:effectLst/>
                <a:latin typeface="Courier New" panose="02070309020205020404" pitchFamily="49" charset="0"/>
              </a:rPr>
              <a:t>y_test_pred = logreg.predict(X_test)</a:t>
            </a:r>
          </a:p>
          <a:p>
            <a:endParaRPr lang="fr-FR" dirty="0">
              <a:solidFill>
                <a:srgbClr val="000000"/>
              </a:solidFill>
              <a:latin typeface="Courier New" panose="02070309020205020404" pitchFamily="49" charset="0"/>
            </a:endParaRPr>
          </a:p>
          <a:p>
            <a:r>
              <a:rPr lang="en-US" b="0" dirty="0">
                <a:solidFill>
                  <a:srgbClr val="000000"/>
                </a:solidFill>
                <a:effectLst/>
                <a:latin typeface="Courier New" panose="02070309020205020404" pitchFamily="49" charset="0"/>
              </a:rPr>
              <a:t>2).dt_clf = DecisionTreeClassifier(criterion =</a:t>
            </a:r>
            <a:r>
              <a:rPr lang="en-US" b="0" dirty="0">
                <a:solidFill>
                  <a:srgbClr val="A31515"/>
                </a:solidFill>
                <a:effectLst/>
                <a:latin typeface="Courier New" panose="02070309020205020404" pitchFamily="49" charset="0"/>
              </a:rPr>
              <a:t>'gini’</a:t>
            </a:r>
            <a:r>
              <a:rPr lang="en-US" b="0" dirty="0">
                <a:solidFill>
                  <a:srgbClr val="000000"/>
                </a:solidFill>
                <a:effectLst/>
                <a:latin typeface="Courier New" panose="02070309020205020404" pitchFamily="49" charset="0"/>
              </a:rPr>
              <a:t>, max_depth = </a:t>
            </a:r>
            <a:r>
              <a:rPr lang="en-US" b="0" dirty="0">
                <a:solidFill>
                  <a:srgbClr val="09885A"/>
                </a:solidFill>
                <a:effectLst/>
                <a:latin typeface="Courier New" panose="02070309020205020404" pitchFamily="49" charset="0"/>
              </a:rPr>
              <a:t>20</a:t>
            </a:r>
            <a:r>
              <a:rPr lang="en-US" b="0" dirty="0">
                <a:solidFill>
                  <a:srgbClr val="000000"/>
                </a:solidFill>
                <a:effectLst/>
                <a:latin typeface="Courier New" panose="02070309020205020404" pitchFamily="49" charset="0"/>
              </a:rPr>
              <a:t>, random_state=</a:t>
            </a:r>
            <a:r>
              <a:rPr lang="en-US" b="0" dirty="0">
                <a:solidFill>
                  <a:srgbClr val="09885A"/>
                </a:solidFill>
                <a:effectLst/>
                <a:latin typeface="Courier New" panose="02070309020205020404" pitchFamily="49" charset="0"/>
              </a:rPr>
              <a:t>0</a:t>
            </a:r>
            <a:r>
              <a:rPr lang="en-US" b="0" dirty="0">
                <a:solidFill>
                  <a:srgbClr val="000000"/>
                </a:solidFill>
                <a:effectLst/>
                <a:latin typeface="Courier New" panose="02070309020205020404" pitchFamily="49" charset="0"/>
              </a:rPr>
              <a:t>)</a:t>
            </a:r>
          </a:p>
          <a:p>
            <a:r>
              <a:rPr lang="en-US" b="0" dirty="0">
                <a:solidFill>
                  <a:srgbClr val="000000"/>
                </a:solidFill>
                <a:effectLst/>
                <a:latin typeface="Courier New" panose="02070309020205020404" pitchFamily="49" charset="0"/>
              </a:rPr>
              <a:t>dt_clf.fit(X_train, y_train)</a:t>
            </a: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r>
              <a:rPr lang="en-US" b="0" dirty="0">
                <a:solidFill>
                  <a:srgbClr val="AF00DB"/>
                </a:solidFill>
                <a:effectLst/>
                <a:latin typeface="Courier New" panose="02070309020205020404" pitchFamily="49" charset="0"/>
              </a:rPr>
              <a:t>3).from</a:t>
            </a:r>
            <a:r>
              <a:rPr lang="en-US" b="0" dirty="0">
                <a:solidFill>
                  <a:srgbClr val="000000"/>
                </a:solidFill>
                <a:effectLst/>
                <a:latin typeface="Courier New" panose="02070309020205020404" pitchFamily="49" charset="0"/>
              </a:rPr>
              <a:t> sklearn.ensemble </a:t>
            </a:r>
            <a:r>
              <a:rPr lang="en-US" b="0" dirty="0">
                <a:solidFill>
                  <a:srgbClr val="AF00DB"/>
                </a:solidFill>
                <a:effectLst/>
                <a:latin typeface="Courier New" panose="02070309020205020404" pitchFamily="49" charset="0"/>
              </a:rPr>
              <a:t>import</a:t>
            </a:r>
            <a:r>
              <a:rPr lang="en-US" b="0" dirty="0">
                <a:solidFill>
                  <a:srgbClr val="000000"/>
                </a:solidFill>
                <a:effectLst/>
                <a:latin typeface="Courier New" panose="02070309020205020404" pitchFamily="49" charset="0"/>
              </a:rPr>
              <a:t> RandomForestClassifier</a:t>
            </a:r>
          </a:p>
          <a:p>
            <a:r>
              <a:rPr lang="en-US" b="0" dirty="0">
                <a:solidFill>
                  <a:srgbClr val="000000"/>
                </a:solidFill>
                <a:effectLst/>
                <a:latin typeface="Courier New" panose="02070309020205020404" pitchFamily="49" charset="0"/>
              </a:rPr>
              <a:t/>
            </a:r>
            <a:br>
              <a:rPr lang="en-US" b="0" dirty="0">
                <a:solidFill>
                  <a:srgbClr val="000000"/>
                </a:solidFill>
                <a:effectLst/>
                <a:latin typeface="Courier New" panose="02070309020205020404" pitchFamily="49" charset="0"/>
              </a:rPr>
            </a:br>
            <a:r>
              <a:rPr lang="en-US" b="0" dirty="0">
                <a:solidFill>
                  <a:srgbClr val="000000"/>
                </a:solidFill>
                <a:effectLst/>
                <a:latin typeface="Courier New" panose="02070309020205020404" pitchFamily="49" charset="0"/>
              </a:rPr>
              <a:t>rf_clf = RandomForestClassifier(random_state=</a:t>
            </a:r>
            <a:r>
              <a:rPr lang="en-US" b="0" dirty="0">
                <a:solidFill>
                  <a:srgbClr val="09885A"/>
                </a:solidFill>
                <a:effectLst/>
                <a:latin typeface="Courier New" panose="02070309020205020404" pitchFamily="49" charset="0"/>
              </a:rPr>
              <a:t>345</a:t>
            </a:r>
            <a:r>
              <a:rPr lang="en-US" b="0" dirty="0">
                <a:solidFill>
                  <a:srgbClr val="000000"/>
                </a:solidFill>
                <a:effectLst/>
                <a:latin typeface="Courier New" panose="02070309020205020404" pitchFamily="49" charset="0"/>
              </a:rPr>
              <a:t>)</a:t>
            </a:r>
          </a:p>
          <a:p>
            <a:r>
              <a:rPr lang="en-US" b="0" dirty="0">
                <a:solidFill>
                  <a:srgbClr val="000000"/>
                </a:solidFill>
                <a:effectLst/>
                <a:latin typeface="Courier New" panose="02070309020205020404" pitchFamily="49" charset="0"/>
              </a:rPr>
              <a:t/>
            </a:r>
            <a:br>
              <a:rPr lang="en-US" b="0" dirty="0">
                <a:solidFill>
                  <a:srgbClr val="000000"/>
                </a:solidFill>
                <a:effectLst/>
                <a:latin typeface="Courier New" panose="02070309020205020404" pitchFamily="49" charset="0"/>
              </a:rPr>
            </a:br>
            <a:r>
              <a:rPr lang="en-US" b="0" dirty="0">
                <a:solidFill>
                  <a:srgbClr val="000000"/>
                </a:solidFill>
                <a:effectLst/>
                <a:latin typeface="Courier New" panose="02070309020205020404" pitchFamily="49" charset="0"/>
              </a:rPr>
              <a:t>param_grid = { </a:t>
            </a:r>
          </a:p>
          <a:p>
            <a:r>
              <a:rPr lang="en-US" b="0" dirty="0">
                <a:solidFill>
                  <a:srgbClr val="000000"/>
                </a:solidFill>
                <a:effectLst/>
                <a:latin typeface="Courier New" panose="02070309020205020404" pitchFamily="49" charset="0"/>
              </a:rPr>
              <a:t>    </a:t>
            </a:r>
            <a:r>
              <a:rPr lang="en-US" b="0" dirty="0">
                <a:solidFill>
                  <a:srgbClr val="A31515"/>
                </a:solidFill>
                <a:effectLst/>
                <a:latin typeface="Courier New" panose="02070309020205020404" pitchFamily="49" charset="0"/>
              </a:rPr>
              <a:t>'n_estimators'</a:t>
            </a:r>
            <a:r>
              <a:rPr lang="en-US" b="0" dirty="0">
                <a:solidFill>
                  <a:srgbClr val="000000"/>
                </a:solidFill>
                <a:effectLst/>
                <a:latin typeface="Courier New" panose="02070309020205020404" pitchFamily="49" charset="0"/>
              </a:rPr>
              <a:t>: [</a:t>
            </a:r>
            <a:r>
              <a:rPr lang="en-US" b="0" dirty="0">
                <a:solidFill>
                  <a:srgbClr val="09885A"/>
                </a:solidFill>
                <a:effectLst/>
                <a:latin typeface="Courier New" panose="02070309020205020404" pitchFamily="49" charset="0"/>
              </a:rPr>
              <a:t>50</a:t>
            </a:r>
            <a:r>
              <a:rPr lang="en-US" b="0" dirty="0">
                <a:solidFill>
                  <a:srgbClr val="000000"/>
                </a:solidFill>
                <a:effectLst/>
                <a:latin typeface="Courier New" panose="02070309020205020404" pitchFamily="49" charset="0"/>
              </a:rPr>
              <a:t>],</a:t>
            </a:r>
          </a:p>
          <a:p>
            <a:r>
              <a:rPr lang="en-US" b="0" dirty="0">
                <a:solidFill>
                  <a:srgbClr val="000000"/>
                </a:solidFill>
                <a:effectLst/>
                <a:latin typeface="Courier New" panose="02070309020205020404" pitchFamily="49" charset="0"/>
              </a:rPr>
              <a:t>    </a:t>
            </a:r>
            <a:r>
              <a:rPr lang="en-US" b="0" dirty="0">
                <a:solidFill>
                  <a:srgbClr val="A31515"/>
                </a:solidFill>
                <a:effectLst/>
                <a:latin typeface="Courier New" panose="02070309020205020404" pitchFamily="49" charset="0"/>
              </a:rPr>
              <a:t>'max_depth'</a:t>
            </a:r>
            <a:r>
              <a:rPr lang="en-US" b="0" dirty="0">
                <a:solidFill>
                  <a:srgbClr val="000000"/>
                </a:solidFill>
                <a:effectLst/>
                <a:latin typeface="Courier New" panose="02070309020205020404" pitchFamily="49" charset="0"/>
              </a:rPr>
              <a:t> : [</a:t>
            </a:r>
            <a:r>
              <a:rPr lang="en-US" b="0" dirty="0">
                <a:solidFill>
                  <a:srgbClr val="09885A"/>
                </a:solidFill>
                <a:effectLst/>
                <a:latin typeface="Courier New" panose="02070309020205020404" pitchFamily="49" charset="0"/>
              </a:rPr>
              <a:t>8</a:t>
            </a:r>
            <a:r>
              <a:rPr lang="en-US" b="0" dirty="0">
                <a:solidFill>
                  <a:srgbClr val="000000"/>
                </a:solidFill>
                <a:effectLst/>
                <a:latin typeface="Courier New" panose="02070309020205020404" pitchFamily="49" charset="0"/>
              </a:rPr>
              <a:t>,</a:t>
            </a:r>
            <a:r>
              <a:rPr lang="en-US" b="0" dirty="0">
                <a:solidFill>
                  <a:srgbClr val="09885A"/>
                </a:solidFill>
                <a:effectLst/>
                <a:latin typeface="Courier New" panose="02070309020205020404" pitchFamily="49" charset="0"/>
              </a:rPr>
              <a:t>16</a:t>
            </a:r>
            <a:r>
              <a:rPr lang="en-US" b="0" dirty="0">
                <a:solidFill>
                  <a:srgbClr val="000000"/>
                </a:solidFill>
                <a:effectLst/>
                <a:latin typeface="Courier New" panose="02070309020205020404" pitchFamily="49" charset="0"/>
              </a:rPr>
              <a:t>,</a:t>
            </a:r>
            <a:r>
              <a:rPr lang="en-US" b="0" dirty="0">
                <a:solidFill>
                  <a:srgbClr val="09885A"/>
                </a:solidFill>
                <a:effectLst/>
                <a:latin typeface="Courier New" panose="02070309020205020404" pitchFamily="49" charset="0"/>
              </a:rPr>
              <a:t>20</a:t>
            </a:r>
            <a:r>
              <a:rPr lang="en-US" b="0" dirty="0">
                <a:solidFill>
                  <a:srgbClr val="000000"/>
                </a:solidFill>
                <a:effectLst/>
                <a:latin typeface="Courier New" panose="02070309020205020404" pitchFamily="49" charset="0"/>
              </a:rPr>
              <a:t>]</a:t>
            </a:r>
          </a:p>
          <a:p>
            <a:r>
              <a:rPr lang="en-US" b="0" dirty="0">
                <a:solidFill>
                  <a:srgbClr val="000000"/>
                </a:solidFill>
                <a:effectLst/>
                <a:latin typeface="Courier New" panose="02070309020205020404" pitchFamily="49" charset="0"/>
              </a:rPr>
              <a:t>}</a:t>
            </a: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dirty="0">
              <a:solidFill>
                <a:srgbClr val="000000"/>
              </a:solidFill>
              <a:latin typeface="Courier New" panose="02070309020205020404" pitchFamily="49" charset="0"/>
            </a:endParaRPr>
          </a:p>
          <a:p>
            <a:endParaRPr lang="fr-FR" b="0" dirty="0">
              <a:solidFill>
                <a:srgbClr val="000000"/>
              </a:solidFill>
              <a:effectLst/>
              <a:latin typeface="Courier New" panose="02070309020205020404" pitchFamily="49" charset="0"/>
            </a:endParaRPr>
          </a:p>
          <a:p>
            <a:endParaRPr lang="fr-FR" b="0" dirty="0">
              <a:solidFill>
                <a:srgbClr val="000000"/>
              </a:solidFill>
              <a:effectLst/>
              <a:latin typeface="Courier New" panose="02070309020205020404" pitchFamily="49"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88892986"/>
      </p:ext>
    </p:extLst>
  </p:cSld>
  <p:clrMapOvr>
    <a:masterClrMapping/>
  </p:clrMapOvr>
  <mc:AlternateContent xmlns:mc="http://schemas.openxmlformats.org/markup-compatibility/2006">
    <mc:Choice xmlns:p14="http://schemas.microsoft.com/office/powerpoint/2010/main" Requires="p14">
      <p:transition spd="slow" p14:dur="2000" advTm="17881"/>
    </mc:Choice>
    <mc:Fallback>
      <p:transition spd="slow" advTm="178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C0100D3-A781-4CD5-B918-099700382C02}"/>
              </a:ext>
            </a:extLst>
          </p:cNvPr>
          <p:cNvSpPr>
            <a:spLocks noGrp="1"/>
          </p:cNvSpPr>
          <p:nvPr>
            <p:ph type="title"/>
          </p:nvPr>
        </p:nvSpPr>
        <p:spPr>
          <a:xfrm>
            <a:off x="685801" y="609600"/>
            <a:ext cx="10337103" cy="5678466"/>
          </a:xfrm>
        </p:spPr>
        <p:txBody>
          <a:bodyPr/>
          <a:lstStyle/>
          <a:p>
            <a:endParaRPr lang="en-US" dirty="0"/>
          </a:p>
        </p:txBody>
      </p:sp>
      <p:pic>
        <p:nvPicPr>
          <p:cNvPr id="1026" name="Picture 2" descr="Credit Card Fraud Detection Web App using Streamlit | by Jatin Kataria |  Analytics Vidhya | Medium">
            <a:extLst>
              <a:ext uri="{FF2B5EF4-FFF2-40B4-BE49-F238E27FC236}">
                <a16:creationId xmlns:a16="http://schemas.microsoft.com/office/drawing/2014/main" xmlns="" id="{B7EE5164-D783-4A7D-9FCB-0CF04D53C3F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2889" y="1"/>
            <a:ext cx="12304890" cy="6921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88753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9097D8BE-B39A-4B28-813A-01119E6A32B0}"/>
              </a:ext>
            </a:extLst>
          </p:cNvPr>
          <p:cNvSpPr>
            <a:spLocks noGrp="1"/>
          </p:cNvSpPr>
          <p:nvPr>
            <p:ph type="title"/>
          </p:nvPr>
        </p:nvSpPr>
        <p:spPr>
          <a:xfrm>
            <a:off x="848639" y="421709"/>
            <a:ext cx="10131425" cy="1456267"/>
          </a:xfrm>
        </p:spPr>
        <p:txBody>
          <a:bodyPr>
            <a:normAutofit/>
          </a:bodyPr>
          <a:lstStyle/>
          <a:p>
            <a:r>
              <a:rPr lang="en-US" sz="4000" b="1" dirty="0">
                <a:solidFill>
                  <a:srgbClr val="0070C0"/>
                </a:solidFill>
              </a:rPr>
              <a:t>Confusion matrix using logisticregression</a:t>
            </a:r>
          </a:p>
        </p:txBody>
      </p:sp>
      <p:graphicFrame>
        <p:nvGraphicFramePr>
          <p:cNvPr id="10" name="Table 10">
            <a:extLst>
              <a:ext uri="{FF2B5EF4-FFF2-40B4-BE49-F238E27FC236}">
                <a16:creationId xmlns:a16="http://schemas.microsoft.com/office/drawing/2014/main" xmlns="" id="{3BEFE208-F15D-463A-89B8-7BA59299E6C2}"/>
              </a:ext>
            </a:extLst>
          </p:cNvPr>
          <p:cNvGraphicFramePr>
            <a:graphicFrameLocks noGrp="1"/>
          </p:cNvGraphicFramePr>
          <p:nvPr>
            <p:ph idx="1"/>
            <p:extLst>
              <p:ext uri="{D42A27DB-BD31-4B8C-83A1-F6EECF244321}">
                <p14:modId xmlns:p14="http://schemas.microsoft.com/office/powerpoint/2010/main" val="1566430975"/>
              </p:ext>
            </p:extLst>
          </p:nvPr>
        </p:nvGraphicFramePr>
        <p:xfrm>
          <a:off x="1490597" y="2226384"/>
          <a:ext cx="2292264" cy="1456268"/>
        </p:xfrm>
        <a:graphic>
          <a:graphicData uri="http://schemas.openxmlformats.org/drawingml/2006/table">
            <a:tbl>
              <a:tblPr firstRow="1" bandRow="1">
                <a:tableStyleId>{5C22544A-7EE6-4342-B048-85BDC9FD1C3A}</a:tableStyleId>
              </a:tblPr>
              <a:tblGrid>
                <a:gridCol w="1146132">
                  <a:extLst>
                    <a:ext uri="{9D8B030D-6E8A-4147-A177-3AD203B41FA5}">
                      <a16:colId xmlns:a16="http://schemas.microsoft.com/office/drawing/2014/main" xmlns="" val="3068448907"/>
                    </a:ext>
                  </a:extLst>
                </a:gridCol>
                <a:gridCol w="1146132">
                  <a:extLst>
                    <a:ext uri="{9D8B030D-6E8A-4147-A177-3AD203B41FA5}">
                      <a16:colId xmlns:a16="http://schemas.microsoft.com/office/drawing/2014/main" xmlns="" val="1455872777"/>
                    </a:ext>
                  </a:extLst>
                </a:gridCol>
              </a:tblGrid>
              <a:tr h="728134">
                <a:tc>
                  <a:txBody>
                    <a:bodyPr/>
                    <a:lstStyle/>
                    <a:p>
                      <a:r>
                        <a:rPr lang="en-US" sz="1800" b="0" i="0" kern="1200" dirty="0">
                          <a:solidFill>
                            <a:schemeClr val="lt1"/>
                          </a:solidFill>
                          <a:effectLst/>
                          <a:latin typeface="+mn-lt"/>
                          <a:ea typeface="+mn-ea"/>
                          <a:cs typeface="+mn-cs"/>
                        </a:rPr>
                        <a:t>1192673</a:t>
                      </a:r>
                      <a:endParaRPr lang="en-US" dirty="0"/>
                    </a:p>
                  </a:txBody>
                  <a:tcPr/>
                </a:tc>
                <a:tc>
                  <a:txBody>
                    <a:bodyPr/>
                    <a:lstStyle/>
                    <a:p>
                      <a:r>
                        <a:rPr lang="en-US" sz="1800" b="0" i="0" kern="1200" dirty="0">
                          <a:solidFill>
                            <a:schemeClr val="lt1"/>
                          </a:solidFill>
                          <a:effectLst/>
                          <a:latin typeface="+mn-lt"/>
                          <a:ea typeface="+mn-ea"/>
                          <a:cs typeface="+mn-cs"/>
                        </a:rPr>
                        <a:t>97069</a:t>
                      </a:r>
                      <a:endParaRPr lang="en-US" dirty="0"/>
                    </a:p>
                  </a:txBody>
                  <a:tcPr/>
                </a:tc>
                <a:extLst>
                  <a:ext uri="{0D108BD9-81ED-4DB2-BD59-A6C34878D82A}">
                    <a16:rowId xmlns:a16="http://schemas.microsoft.com/office/drawing/2014/main" xmlns="" val="1561824943"/>
                  </a:ext>
                </a:extLst>
              </a:tr>
              <a:tr h="728134">
                <a:tc>
                  <a:txBody>
                    <a:bodyPr/>
                    <a:lstStyle/>
                    <a:p>
                      <a:r>
                        <a:rPr lang="en-US" sz="1800" b="0" i="0" kern="1200" dirty="0">
                          <a:solidFill>
                            <a:schemeClr val="dk1"/>
                          </a:solidFill>
                          <a:effectLst/>
                          <a:latin typeface="+mn-lt"/>
                          <a:ea typeface="+mn-ea"/>
                          <a:cs typeface="+mn-cs"/>
                        </a:rPr>
                        <a:t>322880</a:t>
                      </a:r>
                      <a:endParaRPr lang="en-US" dirty="0">
                        <a:solidFill>
                          <a:schemeClr val="bg1"/>
                        </a:solidFill>
                      </a:endParaRPr>
                    </a:p>
                  </a:txBody>
                  <a:tcPr/>
                </a:tc>
                <a:tc>
                  <a:txBody>
                    <a:bodyPr/>
                    <a:lstStyle/>
                    <a:p>
                      <a:r>
                        <a:rPr lang="en-US" sz="1800" b="0" i="0" kern="1200" dirty="0">
                          <a:solidFill>
                            <a:schemeClr val="dk1"/>
                          </a:solidFill>
                          <a:effectLst/>
                          <a:latin typeface="+mn-lt"/>
                          <a:ea typeface="+mn-ea"/>
                          <a:cs typeface="+mn-cs"/>
                        </a:rPr>
                        <a:t>967218</a:t>
                      </a:r>
                      <a:endParaRPr lang="en-US" dirty="0"/>
                    </a:p>
                  </a:txBody>
                  <a:tcPr/>
                </a:tc>
                <a:extLst>
                  <a:ext uri="{0D108BD9-81ED-4DB2-BD59-A6C34878D82A}">
                    <a16:rowId xmlns:a16="http://schemas.microsoft.com/office/drawing/2014/main" xmlns="" val="1638268889"/>
                  </a:ext>
                </a:extLst>
              </a:tr>
            </a:tbl>
          </a:graphicData>
        </a:graphic>
      </p:graphicFrame>
      <p:sp>
        <p:nvSpPr>
          <p:cNvPr id="16" name="TextBox 15">
            <a:extLst>
              <a:ext uri="{FF2B5EF4-FFF2-40B4-BE49-F238E27FC236}">
                <a16:creationId xmlns:a16="http://schemas.microsoft.com/office/drawing/2014/main" xmlns="" id="{AB175849-A978-447C-8ECC-EA47AEB2D4A1}"/>
              </a:ext>
            </a:extLst>
          </p:cNvPr>
          <p:cNvSpPr txBox="1"/>
          <p:nvPr/>
        </p:nvSpPr>
        <p:spPr>
          <a:xfrm>
            <a:off x="4261980" y="2027448"/>
            <a:ext cx="6093912" cy="2308324"/>
          </a:xfrm>
          <a:prstGeom prst="rect">
            <a:avLst/>
          </a:prstGeom>
          <a:noFill/>
        </p:spPr>
        <p:txBody>
          <a:bodyPr wrap="square">
            <a:spAutoFit/>
          </a:bodyPr>
          <a:lstStyle/>
          <a:p>
            <a:r>
              <a:rPr lang="en-US" dirty="0"/>
              <a:t> precision    recall  f1-score   support</a:t>
            </a:r>
          </a:p>
          <a:p>
            <a:endParaRPr lang="en-US" dirty="0"/>
          </a:p>
          <a:p>
            <a:r>
              <a:rPr lang="en-US" dirty="0"/>
              <a:t>           0       0.79      0.92      0.85   1289742</a:t>
            </a:r>
          </a:p>
          <a:p>
            <a:r>
              <a:rPr lang="en-US" dirty="0"/>
              <a:t>           1       0.91      0.75      0.82   1290098</a:t>
            </a:r>
          </a:p>
          <a:p>
            <a:endParaRPr lang="en-US" dirty="0"/>
          </a:p>
          <a:p>
            <a:r>
              <a:rPr lang="en-US" dirty="0"/>
              <a:t>    accuracy                           0.84   2579840</a:t>
            </a:r>
          </a:p>
          <a:p>
            <a:r>
              <a:rPr lang="en-US" dirty="0"/>
              <a:t>   macro avg       0.85      0.84      0.84   2579840</a:t>
            </a:r>
          </a:p>
          <a:p>
            <a:r>
              <a:rPr lang="en-US" dirty="0"/>
              <a:t>weighted avg       0.85      0.84      0.84   2579840</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846016162"/>
      </p:ext>
    </p:extLst>
  </p:cSld>
  <p:clrMapOvr>
    <a:masterClrMapping/>
  </p:clrMapOvr>
  <mc:AlternateContent xmlns:mc="http://schemas.openxmlformats.org/markup-compatibility/2006">
    <mc:Choice xmlns:p14="http://schemas.microsoft.com/office/powerpoint/2010/main" Requires="p14">
      <p:transition spd="slow" p14:dur="2000" advTm="13490"/>
    </mc:Choice>
    <mc:Fallback>
      <p:transition spd="slow" advTm="13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2B0B7EB-2AFE-4872-A2E1-815E39F6FC9F}"/>
              </a:ext>
            </a:extLst>
          </p:cNvPr>
          <p:cNvSpPr>
            <a:spLocks noGrp="1"/>
          </p:cNvSpPr>
          <p:nvPr>
            <p:ph type="title"/>
          </p:nvPr>
        </p:nvSpPr>
        <p:spPr>
          <a:xfrm>
            <a:off x="506569" y="888642"/>
            <a:ext cx="10972800" cy="1057030"/>
          </a:xfrm>
        </p:spPr>
        <p:txBody>
          <a:bodyPr>
            <a:normAutofit/>
          </a:bodyPr>
          <a:lstStyle/>
          <a:p>
            <a:r>
              <a:rPr lang="en-US" sz="3600" b="1" dirty="0">
                <a:solidFill>
                  <a:srgbClr val="0070C0"/>
                </a:solidFill>
              </a:rPr>
              <a:t>Confusion matrix using Decisiontree</a:t>
            </a:r>
          </a:p>
        </p:txBody>
      </p:sp>
      <p:graphicFrame>
        <p:nvGraphicFramePr>
          <p:cNvPr id="4" name="Table 4">
            <a:extLst>
              <a:ext uri="{FF2B5EF4-FFF2-40B4-BE49-F238E27FC236}">
                <a16:creationId xmlns:a16="http://schemas.microsoft.com/office/drawing/2014/main" xmlns="" id="{EB87F843-ED33-4688-815D-E4736E740A69}"/>
              </a:ext>
            </a:extLst>
          </p:cNvPr>
          <p:cNvGraphicFramePr>
            <a:graphicFrameLocks noGrp="1"/>
          </p:cNvGraphicFramePr>
          <p:nvPr>
            <p:ph idx="1"/>
            <p:extLst>
              <p:ext uri="{D42A27DB-BD31-4B8C-83A1-F6EECF244321}">
                <p14:modId xmlns:p14="http://schemas.microsoft.com/office/powerpoint/2010/main" val="3626537552"/>
              </p:ext>
            </p:extLst>
          </p:nvPr>
        </p:nvGraphicFramePr>
        <p:xfrm>
          <a:off x="1189972" y="2141537"/>
          <a:ext cx="2555310" cy="1456268"/>
        </p:xfrm>
        <a:graphic>
          <a:graphicData uri="http://schemas.openxmlformats.org/drawingml/2006/table">
            <a:tbl>
              <a:tblPr firstRow="1" bandRow="1">
                <a:tableStyleId>{F5AB1C69-6EDB-4FF4-983F-18BD219EF322}</a:tableStyleId>
              </a:tblPr>
              <a:tblGrid>
                <a:gridCol w="1277655">
                  <a:extLst>
                    <a:ext uri="{9D8B030D-6E8A-4147-A177-3AD203B41FA5}">
                      <a16:colId xmlns:a16="http://schemas.microsoft.com/office/drawing/2014/main" xmlns="" val="3469483713"/>
                    </a:ext>
                  </a:extLst>
                </a:gridCol>
                <a:gridCol w="1277655">
                  <a:extLst>
                    <a:ext uri="{9D8B030D-6E8A-4147-A177-3AD203B41FA5}">
                      <a16:colId xmlns:a16="http://schemas.microsoft.com/office/drawing/2014/main" xmlns="" val="688275553"/>
                    </a:ext>
                  </a:extLst>
                </a:gridCol>
              </a:tblGrid>
              <a:tr h="728134">
                <a:tc>
                  <a:txBody>
                    <a:bodyPr/>
                    <a:lstStyle/>
                    <a:p>
                      <a:pPr algn="ctr"/>
                      <a:r>
                        <a:rPr lang="en-US" sz="1800" b="0" i="0" kern="1200" dirty="0">
                          <a:solidFill>
                            <a:schemeClr val="lt1"/>
                          </a:solidFill>
                          <a:effectLst/>
                          <a:latin typeface="+mn-lt"/>
                          <a:ea typeface="+mn-ea"/>
                          <a:cs typeface="+mn-cs"/>
                        </a:rPr>
                        <a:t>1282628</a:t>
                      </a:r>
                      <a:endParaRPr lang="en-US" dirty="0"/>
                    </a:p>
                  </a:txBody>
                  <a:tcPr/>
                </a:tc>
                <a:tc>
                  <a:txBody>
                    <a:bodyPr/>
                    <a:lstStyle/>
                    <a:p>
                      <a:pPr algn="ctr"/>
                      <a:r>
                        <a:rPr lang="en-US" sz="1800" b="0" i="0" kern="1200" dirty="0">
                          <a:solidFill>
                            <a:schemeClr val="lt1"/>
                          </a:solidFill>
                          <a:effectLst/>
                          <a:latin typeface="+mn-lt"/>
                          <a:ea typeface="+mn-ea"/>
                          <a:cs typeface="+mn-cs"/>
                        </a:rPr>
                        <a:t>7114</a:t>
                      </a:r>
                      <a:endParaRPr lang="en-US" dirty="0"/>
                    </a:p>
                  </a:txBody>
                  <a:tcPr/>
                </a:tc>
                <a:extLst>
                  <a:ext uri="{0D108BD9-81ED-4DB2-BD59-A6C34878D82A}">
                    <a16:rowId xmlns:a16="http://schemas.microsoft.com/office/drawing/2014/main" xmlns="" val="2101868929"/>
                  </a:ext>
                </a:extLst>
              </a:tr>
              <a:tr h="728134">
                <a:tc>
                  <a:txBody>
                    <a:bodyPr/>
                    <a:lstStyle/>
                    <a:p>
                      <a:pPr algn="ctr"/>
                      <a:r>
                        <a:rPr lang="en-US" dirty="0"/>
                        <a:t>0</a:t>
                      </a:r>
                    </a:p>
                  </a:txBody>
                  <a:tcPr/>
                </a:tc>
                <a:tc>
                  <a:txBody>
                    <a:bodyPr/>
                    <a:lstStyle/>
                    <a:p>
                      <a:pPr algn="ctr"/>
                      <a:r>
                        <a:rPr lang="en-US" sz="1800" b="0" i="0" kern="1200" dirty="0">
                          <a:solidFill>
                            <a:schemeClr val="dk1"/>
                          </a:solidFill>
                          <a:effectLst/>
                          <a:latin typeface="+mn-lt"/>
                          <a:ea typeface="+mn-ea"/>
                          <a:cs typeface="+mn-cs"/>
                        </a:rPr>
                        <a:t> 1290098</a:t>
                      </a:r>
                      <a:endParaRPr lang="en-US" dirty="0"/>
                    </a:p>
                  </a:txBody>
                  <a:tcPr/>
                </a:tc>
                <a:extLst>
                  <a:ext uri="{0D108BD9-81ED-4DB2-BD59-A6C34878D82A}">
                    <a16:rowId xmlns:a16="http://schemas.microsoft.com/office/drawing/2014/main" xmlns="" val="1637137438"/>
                  </a:ext>
                </a:extLst>
              </a:tr>
            </a:tbl>
          </a:graphicData>
        </a:graphic>
      </p:graphicFrame>
      <p:sp>
        <p:nvSpPr>
          <p:cNvPr id="8" name="TextBox 7">
            <a:extLst>
              <a:ext uri="{FF2B5EF4-FFF2-40B4-BE49-F238E27FC236}">
                <a16:creationId xmlns:a16="http://schemas.microsoft.com/office/drawing/2014/main" xmlns="" id="{62FA3057-0CFD-43A3-92C9-98127D775F39}"/>
              </a:ext>
            </a:extLst>
          </p:cNvPr>
          <p:cNvSpPr txBox="1"/>
          <p:nvPr/>
        </p:nvSpPr>
        <p:spPr>
          <a:xfrm>
            <a:off x="4725444" y="2039887"/>
            <a:ext cx="5909154" cy="2308324"/>
          </a:xfrm>
          <a:prstGeom prst="rect">
            <a:avLst/>
          </a:prstGeom>
          <a:noFill/>
        </p:spPr>
        <p:txBody>
          <a:bodyPr wrap="square">
            <a:spAutoFit/>
          </a:bodyPr>
          <a:lstStyle/>
          <a:p>
            <a:r>
              <a:rPr lang="en-US" dirty="0"/>
              <a:t> precision    recall  f1-score   support</a:t>
            </a:r>
          </a:p>
          <a:p>
            <a:endParaRPr lang="en-US" dirty="0"/>
          </a:p>
          <a:p>
            <a:r>
              <a:rPr lang="en-US" dirty="0"/>
              <a:t>           0       1.00      0.99      1.00    553001</a:t>
            </a:r>
          </a:p>
          <a:p>
            <a:r>
              <a:rPr lang="en-US" dirty="0"/>
              <a:t>           1       0.99      1.00      1.00    552645</a:t>
            </a:r>
          </a:p>
          <a:p>
            <a:endParaRPr lang="en-US" dirty="0"/>
          </a:p>
          <a:p>
            <a:r>
              <a:rPr lang="en-US" dirty="0"/>
              <a:t>    accuracy                           1.00   1105646</a:t>
            </a:r>
          </a:p>
          <a:p>
            <a:r>
              <a:rPr lang="en-US" dirty="0"/>
              <a:t>   macro avg       1.00      1.00      1.00   1105646</a:t>
            </a:r>
          </a:p>
          <a:p>
            <a:r>
              <a:rPr lang="en-US" dirty="0"/>
              <a:t>weighted avg       1.00      1.00      1.00   1105646</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727143838"/>
      </p:ext>
    </p:extLst>
  </p:cSld>
  <p:clrMapOvr>
    <a:masterClrMapping/>
  </p:clrMapOvr>
  <mc:AlternateContent xmlns:mc="http://schemas.openxmlformats.org/markup-compatibility/2006">
    <mc:Choice xmlns:p14="http://schemas.microsoft.com/office/powerpoint/2010/main" Requires="p14">
      <p:transition spd="slow" p14:dur="2000" advTm="2557"/>
    </mc:Choice>
    <mc:Fallback>
      <p:transition spd="slow" advTm="25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9A5A7C-CAD7-4A6C-9201-A24EF68D7717}"/>
              </a:ext>
            </a:extLst>
          </p:cNvPr>
          <p:cNvSpPr>
            <a:spLocks noGrp="1"/>
          </p:cNvSpPr>
          <p:nvPr>
            <p:ph type="title"/>
          </p:nvPr>
        </p:nvSpPr>
        <p:spPr>
          <a:xfrm>
            <a:off x="596721" y="953037"/>
            <a:ext cx="10972800" cy="799452"/>
          </a:xfrm>
        </p:spPr>
        <p:txBody>
          <a:bodyPr>
            <a:normAutofit/>
          </a:bodyPr>
          <a:lstStyle/>
          <a:p>
            <a:r>
              <a:rPr lang="en-US" sz="3600" b="1" dirty="0">
                <a:solidFill>
                  <a:srgbClr val="0070C0"/>
                </a:solidFill>
              </a:rPr>
              <a:t>Confusion matrix using Randomforest</a:t>
            </a:r>
          </a:p>
        </p:txBody>
      </p:sp>
      <p:graphicFrame>
        <p:nvGraphicFramePr>
          <p:cNvPr id="4" name="Table 4">
            <a:extLst>
              <a:ext uri="{FF2B5EF4-FFF2-40B4-BE49-F238E27FC236}">
                <a16:creationId xmlns:a16="http://schemas.microsoft.com/office/drawing/2014/main" xmlns="" id="{96634F72-690E-4638-8A0A-DA9C10C7D47D}"/>
              </a:ext>
            </a:extLst>
          </p:cNvPr>
          <p:cNvGraphicFramePr>
            <a:graphicFrameLocks noGrp="1"/>
          </p:cNvGraphicFramePr>
          <p:nvPr>
            <p:ph idx="1"/>
            <p:extLst>
              <p:ext uri="{D42A27DB-BD31-4B8C-83A1-F6EECF244321}">
                <p14:modId xmlns:p14="http://schemas.microsoft.com/office/powerpoint/2010/main" val="2195644957"/>
              </p:ext>
            </p:extLst>
          </p:nvPr>
        </p:nvGraphicFramePr>
        <p:xfrm>
          <a:off x="2116898" y="2141535"/>
          <a:ext cx="2592888" cy="1456266"/>
        </p:xfrm>
        <a:graphic>
          <a:graphicData uri="http://schemas.openxmlformats.org/drawingml/2006/table">
            <a:tbl>
              <a:tblPr firstRow="1" bandRow="1">
                <a:tableStyleId>{21E4AEA4-8DFA-4A89-87EB-49C32662AFE0}</a:tableStyleId>
              </a:tblPr>
              <a:tblGrid>
                <a:gridCol w="1296444">
                  <a:extLst>
                    <a:ext uri="{9D8B030D-6E8A-4147-A177-3AD203B41FA5}">
                      <a16:colId xmlns:a16="http://schemas.microsoft.com/office/drawing/2014/main" xmlns="" val="3281154068"/>
                    </a:ext>
                  </a:extLst>
                </a:gridCol>
                <a:gridCol w="1296444">
                  <a:extLst>
                    <a:ext uri="{9D8B030D-6E8A-4147-A177-3AD203B41FA5}">
                      <a16:colId xmlns:a16="http://schemas.microsoft.com/office/drawing/2014/main" xmlns="" val="24834335"/>
                    </a:ext>
                  </a:extLst>
                </a:gridCol>
              </a:tblGrid>
              <a:tr h="728133">
                <a:tc>
                  <a:txBody>
                    <a:bodyPr/>
                    <a:lstStyle/>
                    <a:p>
                      <a:r>
                        <a:rPr lang="en-US" sz="1800" b="0" i="0" kern="1200" dirty="0">
                          <a:solidFill>
                            <a:schemeClr val="lt1"/>
                          </a:solidFill>
                          <a:effectLst/>
                          <a:latin typeface="+mn-lt"/>
                          <a:ea typeface="+mn-ea"/>
                          <a:cs typeface="+mn-cs"/>
                        </a:rPr>
                        <a:t>1287366</a:t>
                      </a:r>
                      <a:endParaRPr lang="en-US" dirty="0"/>
                    </a:p>
                  </a:txBody>
                  <a:tcPr/>
                </a:tc>
                <a:tc>
                  <a:txBody>
                    <a:bodyPr/>
                    <a:lstStyle/>
                    <a:p>
                      <a:r>
                        <a:rPr lang="en-US" sz="1800" b="0" i="0" kern="1200" dirty="0">
                          <a:solidFill>
                            <a:schemeClr val="lt1"/>
                          </a:solidFill>
                          <a:effectLst/>
                          <a:latin typeface="+mn-lt"/>
                          <a:ea typeface="+mn-ea"/>
                          <a:cs typeface="+mn-cs"/>
                        </a:rPr>
                        <a:t>2376</a:t>
                      </a:r>
                      <a:endParaRPr lang="en-US" dirty="0"/>
                    </a:p>
                  </a:txBody>
                  <a:tcPr/>
                </a:tc>
                <a:extLst>
                  <a:ext uri="{0D108BD9-81ED-4DB2-BD59-A6C34878D82A}">
                    <a16:rowId xmlns:a16="http://schemas.microsoft.com/office/drawing/2014/main" xmlns="" val="320642640"/>
                  </a:ext>
                </a:extLst>
              </a:tr>
              <a:tr h="728133">
                <a:tc>
                  <a:txBody>
                    <a:bodyPr/>
                    <a:lstStyle/>
                    <a:p>
                      <a:r>
                        <a:rPr lang="en-US" dirty="0"/>
                        <a:t>0</a:t>
                      </a:r>
                    </a:p>
                  </a:txBody>
                  <a:tcPr/>
                </a:tc>
                <a:tc>
                  <a:txBody>
                    <a:bodyPr/>
                    <a:lstStyle/>
                    <a:p>
                      <a:r>
                        <a:rPr lang="en-US" sz="1800" b="0" i="0" kern="1200" dirty="0">
                          <a:solidFill>
                            <a:schemeClr val="dk1"/>
                          </a:solidFill>
                          <a:effectLst/>
                          <a:latin typeface="+mn-lt"/>
                          <a:ea typeface="+mn-ea"/>
                          <a:cs typeface="+mn-cs"/>
                        </a:rPr>
                        <a:t>1290098</a:t>
                      </a:r>
                      <a:endParaRPr lang="en-US" dirty="0"/>
                    </a:p>
                  </a:txBody>
                  <a:tcPr/>
                </a:tc>
                <a:extLst>
                  <a:ext uri="{0D108BD9-81ED-4DB2-BD59-A6C34878D82A}">
                    <a16:rowId xmlns:a16="http://schemas.microsoft.com/office/drawing/2014/main" xmlns="" val="1888665425"/>
                  </a:ext>
                </a:extLst>
              </a:tr>
            </a:tbl>
          </a:graphicData>
        </a:graphic>
      </p:graphicFrame>
      <p:sp>
        <p:nvSpPr>
          <p:cNvPr id="8" name="TextBox 7">
            <a:extLst>
              <a:ext uri="{FF2B5EF4-FFF2-40B4-BE49-F238E27FC236}">
                <a16:creationId xmlns:a16="http://schemas.microsoft.com/office/drawing/2014/main" xmlns="" id="{FF27EE51-0EC6-4A4A-AF24-3F13260ED884}"/>
              </a:ext>
            </a:extLst>
          </p:cNvPr>
          <p:cNvSpPr txBox="1"/>
          <p:nvPr/>
        </p:nvSpPr>
        <p:spPr>
          <a:xfrm>
            <a:off x="5276589" y="1952292"/>
            <a:ext cx="6093912" cy="2308324"/>
          </a:xfrm>
          <a:prstGeom prst="rect">
            <a:avLst/>
          </a:prstGeom>
          <a:noFill/>
        </p:spPr>
        <p:txBody>
          <a:bodyPr wrap="square">
            <a:spAutoFit/>
          </a:bodyPr>
          <a:lstStyle/>
          <a:p>
            <a:r>
              <a:rPr lang="en-US" dirty="0"/>
              <a:t> precision    recall  f1-score   support</a:t>
            </a:r>
          </a:p>
          <a:p>
            <a:endParaRPr lang="en-US" dirty="0"/>
          </a:p>
          <a:p>
            <a:r>
              <a:rPr lang="en-US" dirty="0"/>
              <a:t>           0       1.00      1.00      1.00   1289742</a:t>
            </a:r>
          </a:p>
          <a:p>
            <a:r>
              <a:rPr lang="en-US" dirty="0"/>
              <a:t>           1       1.00      1.00      1.00   1290098</a:t>
            </a:r>
          </a:p>
          <a:p>
            <a:endParaRPr lang="en-US" dirty="0"/>
          </a:p>
          <a:p>
            <a:r>
              <a:rPr lang="en-US" dirty="0"/>
              <a:t>    accuracy                           1.00   2579840</a:t>
            </a:r>
          </a:p>
          <a:p>
            <a:r>
              <a:rPr lang="en-US" dirty="0"/>
              <a:t>   macro avg       1.00      1.00      1.00   2579840</a:t>
            </a:r>
          </a:p>
          <a:p>
            <a:r>
              <a:rPr lang="en-US" dirty="0"/>
              <a:t>weighted avg       1.00      1.00      1.00   2579840</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689504612"/>
      </p:ext>
    </p:extLst>
  </p:cSld>
  <p:clrMapOvr>
    <a:masterClrMapping/>
  </p:clrMapOvr>
  <mc:AlternateContent xmlns:mc="http://schemas.openxmlformats.org/markup-compatibility/2006">
    <mc:Choice xmlns:p14="http://schemas.microsoft.com/office/powerpoint/2010/main" Requires="p14">
      <p:transition spd="slow" p14:dur="2000" advTm="9410"/>
    </mc:Choice>
    <mc:Fallback>
      <p:transition spd="slow" advTm="9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2619937-7F09-4688-AA23-76BE06B66908}"/>
              </a:ext>
            </a:extLst>
          </p:cNvPr>
          <p:cNvSpPr>
            <a:spLocks noGrp="1"/>
          </p:cNvSpPr>
          <p:nvPr>
            <p:ph type="title"/>
          </p:nvPr>
        </p:nvSpPr>
        <p:spPr/>
        <p:txBody>
          <a:bodyPr/>
          <a:lstStyle/>
          <a:p>
            <a:r>
              <a:rPr lang="en-US" b="1" dirty="0">
                <a:solidFill>
                  <a:srgbClr val="0070C0"/>
                </a:solidFill>
              </a:rPr>
              <a:t>The </a:t>
            </a:r>
            <a:r>
              <a:rPr lang="en-US" b="1" dirty="0" smtClean="0">
                <a:solidFill>
                  <a:srgbClr val="0070C0"/>
                </a:solidFill>
              </a:rPr>
              <a:t>ROC </a:t>
            </a:r>
            <a:r>
              <a:rPr lang="en-US" b="1" dirty="0">
                <a:solidFill>
                  <a:srgbClr val="0070C0"/>
                </a:solidFill>
              </a:rPr>
              <a:t>curve</a:t>
            </a:r>
          </a:p>
        </p:txBody>
      </p:sp>
      <p:pic>
        <p:nvPicPr>
          <p:cNvPr id="11266" name="Picture 2">
            <a:extLst>
              <a:ext uri="{FF2B5EF4-FFF2-40B4-BE49-F238E27FC236}">
                <a16:creationId xmlns:a16="http://schemas.microsoft.com/office/drawing/2014/main" xmlns="" id="{49A786A9-C404-406F-8F2C-22EAD6FBCC21}"/>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2029216" y="1903956"/>
            <a:ext cx="7252570" cy="3895595"/>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8632720"/>
      </p:ext>
    </p:extLst>
  </p:cSld>
  <p:clrMapOvr>
    <a:masterClrMapping/>
  </p:clrMapOvr>
  <mc:AlternateContent xmlns:mc="http://schemas.openxmlformats.org/markup-compatibility/2006">
    <mc:Choice xmlns:p14="http://schemas.microsoft.com/office/powerpoint/2010/main" Requires="p14">
      <p:transition spd="slow" p14:dur="2000" advTm="7445"/>
    </mc:Choice>
    <mc:Fallback>
      <p:transition spd="slow" advTm="7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776181651"/>
              </p:ext>
            </p:extLst>
          </p:nvPr>
        </p:nvGraphicFramePr>
        <p:xfrm>
          <a:off x="928049" y="996287"/>
          <a:ext cx="8830100" cy="5008728"/>
        </p:xfrm>
        <a:graphic>
          <a:graphicData uri="http://schemas.openxmlformats.org/drawingml/2006/table">
            <a:tbl>
              <a:tblPr>
                <a:tableStyleId>{5C22544A-7EE6-4342-B048-85BDC9FD1C3A}</a:tableStyleId>
              </a:tblPr>
              <a:tblGrid>
                <a:gridCol w="1001997"/>
                <a:gridCol w="6121577"/>
                <a:gridCol w="1706526"/>
              </a:tblGrid>
              <a:tr h="788775">
                <a:tc gridSpan="3">
                  <a:txBody>
                    <a:bodyPr/>
                    <a:lstStyle/>
                    <a:p>
                      <a:pPr algn="ctr" fontAlgn="ctr"/>
                      <a:r>
                        <a:rPr lang="en-IN" sz="4000" b="1" u="none" strike="noStrike" dirty="0" smtClean="0">
                          <a:solidFill>
                            <a:srgbClr val="0070C0"/>
                          </a:solidFill>
                          <a:effectLst/>
                        </a:rPr>
                        <a:t>Cost Benefit Analysis</a:t>
                      </a:r>
                      <a:endParaRPr lang="en-IN" sz="4000" b="1" i="0" u="none" strike="noStrike" dirty="0">
                        <a:solidFill>
                          <a:srgbClr val="0070C0"/>
                        </a:solidFill>
                        <a:effectLst/>
                        <a:latin typeface="Calibri" panose="020F0502020204030204" pitchFamily="34" charset="0"/>
                      </a:endParaRPr>
                    </a:p>
                  </a:txBody>
                  <a:tcPr marL="9525" marR="9525" marT="9525" marB="0" anchor="ctr"/>
                </a:tc>
                <a:tc hMerge="1">
                  <a:txBody>
                    <a:bodyPr/>
                    <a:lstStyle/>
                    <a:p>
                      <a:endParaRPr lang="en-IN"/>
                    </a:p>
                  </a:txBody>
                  <a:tcPr/>
                </a:tc>
                <a:tc hMerge="1">
                  <a:txBody>
                    <a:bodyPr/>
                    <a:lstStyle/>
                    <a:p>
                      <a:endParaRPr lang="en-IN"/>
                    </a:p>
                  </a:txBody>
                  <a:tcPr/>
                </a:tc>
              </a:tr>
              <a:tr h="828215">
                <a:tc>
                  <a:txBody>
                    <a:bodyPr/>
                    <a:lstStyle/>
                    <a:p>
                      <a:pPr algn="ctr" fontAlgn="ctr"/>
                      <a:r>
                        <a:rPr lang="en-IN" sz="2000" b="1" u="none" strike="noStrike">
                          <a:effectLst/>
                        </a:rPr>
                        <a:t>S. No</a:t>
                      </a:r>
                      <a:endParaRPr lang="en-IN" sz="2000" b="1" i="0" u="none" strike="noStrike">
                        <a:solidFill>
                          <a:srgbClr val="FFFFFF"/>
                        </a:solidFill>
                        <a:effectLst/>
                        <a:latin typeface="Calibri" panose="020F0502020204030204" pitchFamily="34" charset="0"/>
                      </a:endParaRPr>
                    </a:p>
                  </a:txBody>
                  <a:tcPr marL="9525" marR="9525" marT="9525" marB="0" anchor="ctr"/>
                </a:tc>
                <a:tc>
                  <a:txBody>
                    <a:bodyPr/>
                    <a:lstStyle/>
                    <a:p>
                      <a:pPr algn="ctr" fontAlgn="b"/>
                      <a:r>
                        <a:rPr lang="en-IN" sz="2000" b="1" u="none" strike="noStrike" dirty="0">
                          <a:effectLst/>
                        </a:rPr>
                        <a:t>Insights</a:t>
                      </a:r>
                      <a:endParaRPr lang="en-IN" sz="2000" b="1" i="0" u="none" strike="noStrike" dirty="0">
                        <a:solidFill>
                          <a:srgbClr val="FFFFFF"/>
                        </a:solidFill>
                        <a:effectLst/>
                        <a:latin typeface="Calibri" panose="020F0502020204030204" pitchFamily="34" charset="0"/>
                      </a:endParaRPr>
                    </a:p>
                  </a:txBody>
                  <a:tcPr marL="9525" marR="9525" marT="9525" marB="0" anchor="ctr"/>
                </a:tc>
                <a:tc>
                  <a:txBody>
                    <a:bodyPr/>
                    <a:lstStyle/>
                    <a:p>
                      <a:pPr algn="ctr" fontAlgn="b"/>
                      <a:r>
                        <a:rPr lang="en-IN" sz="2000" b="1" u="none" strike="noStrike" dirty="0">
                          <a:effectLst/>
                        </a:rPr>
                        <a:t>Answer</a:t>
                      </a:r>
                      <a:endParaRPr lang="en-IN" sz="2000" b="1" i="0" u="none" strike="noStrike" dirty="0">
                        <a:solidFill>
                          <a:srgbClr val="FFFFFF"/>
                        </a:solidFill>
                        <a:effectLst/>
                        <a:latin typeface="Calibri" panose="020F0502020204030204" pitchFamily="34" charset="0"/>
                      </a:endParaRPr>
                    </a:p>
                  </a:txBody>
                  <a:tcPr marL="9525" marR="9525" marT="9525" marB="0" anchor="ctr"/>
                </a:tc>
              </a:tr>
              <a:tr h="1301481">
                <a:tc>
                  <a:txBody>
                    <a:bodyPr/>
                    <a:lstStyle/>
                    <a:p>
                      <a:pPr algn="ctr" fontAlgn="ctr"/>
                      <a:r>
                        <a:rPr lang="en-IN" sz="2000" b="1" u="none" strike="noStrike">
                          <a:effectLst/>
                        </a:rPr>
                        <a:t>1</a:t>
                      </a:r>
                      <a:endParaRPr lang="en-IN" sz="20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IN" sz="2000" b="0" u="none" strike="noStrike" dirty="0">
                          <a:effectLst/>
                        </a:rPr>
                        <a:t>Average number of transactions per month</a:t>
                      </a:r>
                      <a:endParaRPr lang="en-IN" sz="20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2000" b="0" u="none" strike="noStrike" dirty="0">
                          <a:effectLst/>
                        </a:rPr>
                        <a:t>77183.08333</a:t>
                      </a:r>
                      <a:endParaRPr lang="en-IN" sz="2000" b="0" i="0" u="none" strike="noStrike" dirty="0">
                        <a:solidFill>
                          <a:srgbClr val="212121"/>
                        </a:solidFill>
                        <a:effectLst/>
                        <a:latin typeface="Courier New" panose="02070309020205020404" pitchFamily="49" charset="0"/>
                      </a:endParaRPr>
                    </a:p>
                  </a:txBody>
                  <a:tcPr marL="9525" marR="9525" marT="9525" marB="0" anchor="ctr"/>
                </a:tc>
              </a:tr>
              <a:tr h="946531">
                <a:tc>
                  <a:txBody>
                    <a:bodyPr/>
                    <a:lstStyle/>
                    <a:p>
                      <a:pPr algn="ctr" fontAlgn="ctr"/>
                      <a:r>
                        <a:rPr lang="en-IN" sz="2000" b="1" u="none" strike="noStrike">
                          <a:effectLst/>
                        </a:rPr>
                        <a:t>2</a:t>
                      </a:r>
                      <a:endParaRPr lang="en-IN" sz="20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IN" sz="2000" b="0" u="none" strike="noStrike" dirty="0">
                          <a:effectLst/>
                        </a:rPr>
                        <a:t>Average number of fraudulent transaction per month</a:t>
                      </a:r>
                      <a:endParaRPr lang="en-IN" sz="20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2000" b="0" u="none" strike="noStrike" dirty="0">
                          <a:effectLst/>
                        </a:rPr>
                        <a:t>402.125</a:t>
                      </a:r>
                      <a:endParaRPr lang="en-IN" sz="2000" b="0" i="0" u="none" strike="noStrike" dirty="0">
                        <a:solidFill>
                          <a:srgbClr val="212121"/>
                        </a:solidFill>
                        <a:effectLst/>
                        <a:latin typeface="Courier New" panose="02070309020205020404" pitchFamily="49" charset="0"/>
                      </a:endParaRPr>
                    </a:p>
                  </a:txBody>
                  <a:tcPr marL="9525" marR="9525" marT="9525" marB="0" anchor="ctr"/>
                </a:tc>
              </a:tr>
              <a:tr h="1143726">
                <a:tc>
                  <a:txBody>
                    <a:bodyPr/>
                    <a:lstStyle/>
                    <a:p>
                      <a:pPr algn="ctr" fontAlgn="ctr"/>
                      <a:r>
                        <a:rPr lang="en-IN" sz="2000" b="1" u="none" strike="noStrike" dirty="0">
                          <a:effectLst/>
                        </a:rPr>
                        <a:t>3</a:t>
                      </a:r>
                      <a:endParaRPr lang="en-IN" sz="20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2000" b="0" u="none" strike="noStrike" dirty="0">
                          <a:effectLst/>
                        </a:rPr>
                        <a:t>Average amount per fraud transaction</a:t>
                      </a:r>
                      <a:endParaRPr lang="en-IN" sz="20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2000" b="0" u="none" strike="noStrike" dirty="0">
                          <a:effectLst/>
                        </a:rPr>
                        <a:t>583.5592105</a:t>
                      </a:r>
                      <a:endParaRPr lang="en-IN" sz="2000" b="0" i="0" u="none" strike="noStrike" dirty="0">
                        <a:solidFill>
                          <a:srgbClr val="212121"/>
                        </a:solidFill>
                        <a:effectLst/>
                        <a:latin typeface="Courier New" panose="02070309020205020404" pitchFamily="49" charset="0"/>
                      </a:endParaRPr>
                    </a:p>
                  </a:txBody>
                  <a:tcPr marL="9525" marR="9525" marT="9525" marB="0" anchor="ctr"/>
                </a:tc>
              </a:tr>
            </a:tbl>
          </a:graphicData>
        </a:graphic>
      </p:graphicFrame>
    </p:spTree>
    <p:extLst>
      <p:ext uri="{BB962C8B-B14F-4D97-AF65-F5344CB8AC3E}">
        <p14:creationId xmlns:p14="http://schemas.microsoft.com/office/powerpoint/2010/main" val="238758656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685607264"/>
              </p:ext>
            </p:extLst>
          </p:nvPr>
        </p:nvGraphicFramePr>
        <p:xfrm>
          <a:off x="609600" y="900397"/>
          <a:ext cx="10891233" cy="5168344"/>
        </p:xfrm>
        <a:graphic>
          <a:graphicData uri="http://schemas.openxmlformats.org/drawingml/2006/table">
            <a:tbl>
              <a:tblPr>
                <a:tableStyleId>{5C22544A-7EE6-4342-B048-85BDC9FD1C3A}</a:tableStyleId>
              </a:tblPr>
              <a:tblGrid>
                <a:gridCol w="804894"/>
                <a:gridCol w="9017339"/>
                <a:gridCol w="1069000"/>
              </a:tblGrid>
              <a:tr h="405185">
                <a:tc gridSpan="3">
                  <a:txBody>
                    <a:bodyPr/>
                    <a:lstStyle/>
                    <a:p>
                      <a:pPr algn="ctr" fontAlgn="ctr"/>
                      <a:r>
                        <a:rPr lang="en-IN" sz="2000" b="1" u="none" strike="noStrike" dirty="0">
                          <a:solidFill>
                            <a:srgbClr val="0070C0"/>
                          </a:solidFill>
                          <a:effectLst/>
                        </a:rPr>
                        <a:t>Cost Benefit Analysis</a:t>
                      </a:r>
                      <a:endParaRPr lang="en-IN" sz="2000" b="1" i="0" u="none" strike="noStrike" dirty="0">
                        <a:solidFill>
                          <a:srgbClr val="0070C0"/>
                        </a:solidFill>
                        <a:effectLst/>
                        <a:latin typeface="Calibri" panose="020F0502020204030204" pitchFamily="34" charset="0"/>
                      </a:endParaRPr>
                    </a:p>
                  </a:txBody>
                  <a:tcPr marL="9525" marR="9525" marT="9525" marB="0" anchor="ctr"/>
                </a:tc>
                <a:tc hMerge="1">
                  <a:txBody>
                    <a:bodyPr/>
                    <a:lstStyle/>
                    <a:p>
                      <a:endParaRPr lang="en-IN"/>
                    </a:p>
                  </a:txBody>
                  <a:tcPr/>
                </a:tc>
                <a:tc hMerge="1">
                  <a:txBody>
                    <a:bodyPr/>
                    <a:lstStyle/>
                    <a:p>
                      <a:endParaRPr lang="en-IN"/>
                    </a:p>
                  </a:txBody>
                  <a:tcPr/>
                </a:tc>
              </a:tr>
              <a:tr h="405185">
                <a:tc>
                  <a:txBody>
                    <a:bodyPr/>
                    <a:lstStyle/>
                    <a:p>
                      <a:pPr algn="ctr" fontAlgn="ctr"/>
                      <a:r>
                        <a:rPr lang="en-IN" sz="2000" b="1" u="none" strike="noStrike" dirty="0">
                          <a:effectLst/>
                        </a:rPr>
                        <a:t>S. No</a:t>
                      </a:r>
                      <a:endParaRPr lang="en-IN" sz="2000" b="1" i="0" u="none" strike="noStrike" dirty="0">
                        <a:solidFill>
                          <a:srgbClr val="FFFFFF"/>
                        </a:solidFill>
                        <a:effectLst/>
                        <a:latin typeface="Calibri" panose="020F0502020204030204" pitchFamily="34" charset="0"/>
                      </a:endParaRPr>
                    </a:p>
                  </a:txBody>
                  <a:tcPr marL="9525" marR="9525" marT="9525" marB="0" anchor="ctr"/>
                </a:tc>
                <a:tc>
                  <a:txBody>
                    <a:bodyPr/>
                    <a:lstStyle/>
                    <a:p>
                      <a:pPr algn="ctr" fontAlgn="b"/>
                      <a:r>
                        <a:rPr lang="en-IN" sz="2000" b="1" u="none" strike="noStrike" dirty="0">
                          <a:effectLst/>
                        </a:rPr>
                        <a:t>Insights</a:t>
                      </a:r>
                      <a:endParaRPr lang="en-IN" sz="2000" b="1" i="0" u="none" strike="noStrike" dirty="0">
                        <a:solidFill>
                          <a:srgbClr val="FFFFFF"/>
                        </a:solidFill>
                        <a:effectLst/>
                        <a:latin typeface="Calibri" panose="020F0502020204030204" pitchFamily="34" charset="0"/>
                      </a:endParaRPr>
                    </a:p>
                  </a:txBody>
                  <a:tcPr marL="9525" marR="9525" marT="9525" marB="0" anchor="b"/>
                </a:tc>
                <a:tc>
                  <a:txBody>
                    <a:bodyPr/>
                    <a:lstStyle/>
                    <a:p>
                      <a:pPr algn="ctr" fontAlgn="b"/>
                      <a:r>
                        <a:rPr lang="en-IN" sz="2000" b="1" u="none" strike="noStrike" dirty="0">
                          <a:effectLst/>
                        </a:rPr>
                        <a:t>Answer</a:t>
                      </a:r>
                      <a:endParaRPr lang="en-IN" sz="2000" b="1" i="0" u="none" strike="noStrike" dirty="0">
                        <a:solidFill>
                          <a:srgbClr val="FFFFFF"/>
                        </a:solidFill>
                        <a:effectLst/>
                        <a:latin typeface="Calibri" panose="020F0502020204030204" pitchFamily="34" charset="0"/>
                      </a:endParaRPr>
                    </a:p>
                  </a:txBody>
                  <a:tcPr marL="9525" marR="9525" marT="9525" marB="0" anchor="b"/>
                </a:tc>
              </a:tr>
              <a:tr h="466071">
                <a:tc>
                  <a:txBody>
                    <a:bodyPr/>
                    <a:lstStyle/>
                    <a:p>
                      <a:pPr algn="ctr" fontAlgn="ctr"/>
                      <a:r>
                        <a:rPr lang="en-IN" sz="1100" u="none" strike="noStrike">
                          <a:effectLst/>
                        </a:rPr>
                        <a:t>1</a:t>
                      </a:r>
                      <a:endParaRPr lang="en-IN"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IN" sz="1600" u="none" strike="noStrike" dirty="0">
                          <a:effectLst/>
                        </a:rPr>
                        <a:t>Cost incurred per month before the model was deployed (b*c)</a:t>
                      </a:r>
                      <a:endParaRPr lang="en-IN"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1600" u="none" strike="noStrike">
                          <a:effectLst/>
                        </a:rPr>
                        <a:t>   2,13,392.22 </a:t>
                      </a:r>
                      <a:endParaRPr lang="en-IN" sz="1600" b="1" i="0" u="none" strike="noStrike">
                        <a:solidFill>
                          <a:srgbClr val="000000"/>
                        </a:solidFill>
                        <a:effectLst/>
                        <a:latin typeface="Calibri" panose="020F0502020204030204" pitchFamily="34" charset="0"/>
                      </a:endParaRPr>
                    </a:p>
                  </a:txBody>
                  <a:tcPr marL="9525" marR="9525" marT="9525" marB="0" anchor="ctr"/>
                </a:tc>
              </a:tr>
              <a:tr h="733382">
                <a:tc>
                  <a:txBody>
                    <a:bodyPr/>
                    <a:lstStyle/>
                    <a:p>
                      <a:pPr algn="ctr" fontAlgn="ctr"/>
                      <a:r>
                        <a:rPr lang="en-IN" sz="1100" u="none" strike="noStrike">
                          <a:effectLst/>
                        </a:rPr>
                        <a:t>2</a:t>
                      </a:r>
                      <a:endParaRPr lang="en-IN"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IN" sz="1600" u="none" strike="noStrike" dirty="0">
                          <a:effectLst/>
                        </a:rPr>
                        <a:t>Average number of transactions per month detected as fraudulent by the model (TF)</a:t>
                      </a:r>
                      <a:endParaRPr lang="en-IN"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t"/>
                      <a:r>
                        <a:rPr lang="en-IN" sz="1600" u="none" strike="noStrike">
                          <a:effectLst/>
                        </a:rPr>
                        <a:t>               1,720 </a:t>
                      </a:r>
                      <a:endParaRPr lang="en-IN" sz="1600" b="1" i="0" u="none" strike="noStrike">
                        <a:solidFill>
                          <a:srgbClr val="000000"/>
                        </a:solidFill>
                        <a:effectLst/>
                        <a:latin typeface="Calibri" panose="020F0502020204030204" pitchFamily="34" charset="0"/>
                      </a:endParaRPr>
                    </a:p>
                  </a:txBody>
                  <a:tcPr marL="9525" marR="9525" marT="9525" marB="0" anchor="ctr"/>
                </a:tc>
              </a:tr>
              <a:tr h="405185">
                <a:tc>
                  <a:txBody>
                    <a:bodyPr/>
                    <a:lstStyle/>
                    <a:p>
                      <a:pPr algn="ctr" fontAlgn="ctr"/>
                      <a:r>
                        <a:rPr lang="en-IN" sz="1100" u="none" strike="noStrike">
                          <a:effectLst/>
                        </a:rPr>
                        <a:t>3</a:t>
                      </a:r>
                      <a:endParaRPr lang="en-IN"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IN" sz="1600" u="none" strike="noStrike" dirty="0">
                          <a:effectLst/>
                        </a:rPr>
                        <a:t>Cost of providing customer executive support per fraudulent transaction detected by the model</a:t>
                      </a:r>
                      <a:endParaRPr lang="en-IN"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1600" u="none" strike="noStrike">
                          <a:effectLst/>
                        </a:rPr>
                        <a:t>1.5</a:t>
                      </a:r>
                      <a:endParaRPr lang="en-IN" sz="1600" b="1" i="0" u="none" strike="noStrike">
                        <a:solidFill>
                          <a:srgbClr val="000000"/>
                        </a:solidFill>
                        <a:effectLst/>
                        <a:latin typeface="Calibri" panose="020F0502020204030204" pitchFamily="34" charset="0"/>
                      </a:endParaRPr>
                    </a:p>
                  </a:txBody>
                  <a:tcPr marL="9525" marR="9525" marT="9525" marB="0" anchor="ctr"/>
                </a:tc>
              </a:tr>
              <a:tr h="466071">
                <a:tc>
                  <a:txBody>
                    <a:bodyPr/>
                    <a:lstStyle/>
                    <a:p>
                      <a:pPr algn="ctr" fontAlgn="ctr"/>
                      <a:r>
                        <a:rPr lang="en-IN" sz="1100" u="none" strike="noStrike">
                          <a:effectLst/>
                        </a:rPr>
                        <a:t>4</a:t>
                      </a:r>
                      <a:endParaRPr lang="en-IN"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IN" sz="1600" u="none" strike="noStrike" dirty="0">
                          <a:effectLst/>
                        </a:rPr>
                        <a:t>Total cost of providing customer support per month for fraudulent transactions detected by the model (TF*$1.5)</a:t>
                      </a:r>
                      <a:endParaRPr lang="en-IN"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1600" u="none" strike="noStrike">
                          <a:effectLst/>
                        </a:rPr>
                        <a:t>         2,580.38 </a:t>
                      </a:r>
                      <a:endParaRPr lang="en-IN" sz="1600" b="1" i="0" u="none" strike="noStrike">
                        <a:solidFill>
                          <a:srgbClr val="000000"/>
                        </a:solidFill>
                        <a:effectLst/>
                        <a:latin typeface="Calibri" panose="020F0502020204030204" pitchFamily="34" charset="0"/>
                      </a:endParaRPr>
                    </a:p>
                  </a:txBody>
                  <a:tcPr marL="9525" marR="9525" marT="9525" marB="0" anchor="ctr"/>
                </a:tc>
              </a:tr>
              <a:tr h="733382">
                <a:tc>
                  <a:txBody>
                    <a:bodyPr/>
                    <a:lstStyle/>
                    <a:p>
                      <a:pPr algn="ctr" fontAlgn="ctr"/>
                      <a:r>
                        <a:rPr lang="en-IN" sz="1100" u="none" strike="noStrike">
                          <a:effectLst/>
                        </a:rPr>
                        <a:t>5</a:t>
                      </a:r>
                      <a:endParaRPr lang="en-IN"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IN" sz="1600" u="none" strike="noStrike" dirty="0">
                          <a:effectLst/>
                        </a:rPr>
                        <a:t>Average number of transactions per month that are fraudulent but not detected by the model (FN)</a:t>
                      </a:r>
                      <a:endParaRPr lang="en-IN"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1600" u="none" strike="noStrike">
                          <a:effectLst/>
                        </a:rPr>
                        <a:t>                     68 </a:t>
                      </a:r>
                      <a:endParaRPr lang="en-IN" sz="1600" b="1" i="0" u="none" strike="noStrike">
                        <a:solidFill>
                          <a:srgbClr val="000000"/>
                        </a:solidFill>
                        <a:effectLst/>
                        <a:latin typeface="Calibri" panose="020F0502020204030204" pitchFamily="34" charset="0"/>
                      </a:endParaRPr>
                    </a:p>
                  </a:txBody>
                  <a:tcPr marL="9525" marR="9525" marT="9525" marB="0" anchor="ctr"/>
                </a:tc>
              </a:tr>
              <a:tr h="466071">
                <a:tc>
                  <a:txBody>
                    <a:bodyPr/>
                    <a:lstStyle/>
                    <a:p>
                      <a:pPr algn="ctr" fontAlgn="ctr"/>
                      <a:r>
                        <a:rPr lang="en-IN" sz="1100" u="none" strike="noStrike">
                          <a:effectLst/>
                        </a:rPr>
                        <a:t>6</a:t>
                      </a:r>
                      <a:endParaRPr lang="en-IN"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IN" sz="1600" u="none" strike="noStrike" dirty="0">
                          <a:effectLst/>
                        </a:rPr>
                        <a:t>Cost incurred due to fraudulent transactions left undetected by the model (FN*c)</a:t>
                      </a:r>
                      <a:endParaRPr lang="en-IN"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1600" u="none" strike="noStrike">
                          <a:effectLst/>
                        </a:rPr>
                        <a:t>      35,908.09 </a:t>
                      </a:r>
                      <a:endParaRPr lang="en-IN" sz="1600" b="1" i="0" u="none" strike="noStrike">
                        <a:solidFill>
                          <a:srgbClr val="000000"/>
                        </a:solidFill>
                        <a:effectLst/>
                        <a:latin typeface="Calibri" panose="020F0502020204030204" pitchFamily="34" charset="0"/>
                      </a:endParaRPr>
                    </a:p>
                  </a:txBody>
                  <a:tcPr marL="9525" marR="9525" marT="9525" marB="0" anchor="ctr"/>
                </a:tc>
              </a:tr>
              <a:tr h="466071">
                <a:tc>
                  <a:txBody>
                    <a:bodyPr/>
                    <a:lstStyle/>
                    <a:p>
                      <a:pPr algn="ctr" fontAlgn="ctr"/>
                      <a:r>
                        <a:rPr lang="en-IN" sz="1100" u="none" strike="noStrike">
                          <a:effectLst/>
                        </a:rPr>
                        <a:t>7</a:t>
                      </a:r>
                      <a:endParaRPr lang="en-IN"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IN" sz="1600" u="none" strike="noStrike" dirty="0">
                          <a:effectLst/>
                        </a:rPr>
                        <a:t>Cost incurred per month after the model is built and deployed (4+6)</a:t>
                      </a:r>
                      <a:endParaRPr lang="en-IN"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1600" u="none" strike="noStrike">
                          <a:effectLst/>
                        </a:rPr>
                        <a:t>      38,488.46 </a:t>
                      </a:r>
                      <a:endParaRPr lang="en-IN" sz="1600" b="1" i="0" u="none" strike="noStrike">
                        <a:solidFill>
                          <a:srgbClr val="000000"/>
                        </a:solidFill>
                        <a:effectLst/>
                        <a:latin typeface="Calibri" panose="020F0502020204030204" pitchFamily="34" charset="0"/>
                      </a:endParaRPr>
                    </a:p>
                  </a:txBody>
                  <a:tcPr marL="9525" marR="9525" marT="9525" marB="0" anchor="ctr"/>
                </a:tc>
              </a:tr>
              <a:tr h="466071">
                <a:tc>
                  <a:txBody>
                    <a:bodyPr/>
                    <a:lstStyle/>
                    <a:p>
                      <a:pPr algn="ctr" fontAlgn="ctr"/>
                      <a:r>
                        <a:rPr lang="en-IN" sz="1100" u="none" strike="noStrike">
                          <a:effectLst/>
                        </a:rPr>
                        <a:t>8</a:t>
                      </a:r>
                      <a:endParaRPr lang="en-IN"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IN" sz="1600" u="none" strike="noStrike" dirty="0">
                          <a:effectLst/>
                        </a:rPr>
                        <a:t>Final savings = Cost incurred before - Cost incurred after(1-7)</a:t>
                      </a:r>
                      <a:endParaRPr lang="en-IN"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IN" sz="1600" u="none" strike="noStrike" dirty="0">
                          <a:effectLst/>
                        </a:rPr>
                        <a:t>   1,74,903.76 </a:t>
                      </a:r>
                      <a:endParaRPr lang="en-IN" sz="1600" b="1" i="0" u="none" strike="noStrike" dirty="0">
                        <a:solidFill>
                          <a:srgbClr val="000000"/>
                        </a:solidFill>
                        <a:effectLst/>
                        <a:latin typeface="Calibri" panose="020F0502020204030204" pitchFamily="34" charset="0"/>
                      </a:endParaRPr>
                    </a:p>
                  </a:txBody>
                  <a:tcPr marL="9525" marR="9525" marT="9525" marB="0" anchor="ctr"/>
                </a:tc>
              </a:tr>
            </a:tbl>
          </a:graphicData>
        </a:graphic>
      </p:graphicFrame>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32394858"/>
      </p:ext>
    </p:extLst>
  </p:cSld>
  <p:clrMapOvr>
    <a:masterClrMapping/>
  </p:clrMapOvr>
  <mc:AlternateContent xmlns:mc="http://schemas.openxmlformats.org/markup-compatibility/2006">
    <mc:Choice xmlns:p14="http://schemas.microsoft.com/office/powerpoint/2010/main" Requires="p14">
      <p:transition spd="slow" p14:dur="2000" advTm="37923"/>
    </mc:Choice>
    <mc:Fallback>
      <p:transition spd="slow" advTm="379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xmlns="" id="{3FEEC2A7-F8DF-4DE3-AB0F-AE81D4E89925}"/>
              </a:ext>
            </a:extLst>
          </p:cNvPr>
          <p:cNvSpPr>
            <a:spLocks noGrp="1"/>
          </p:cNvSpPr>
          <p:nvPr>
            <p:ph type="subTitle" idx="1"/>
          </p:nvPr>
        </p:nvSpPr>
        <p:spPr>
          <a:xfrm>
            <a:off x="1365161" y="2211946"/>
            <a:ext cx="8534400" cy="1752600"/>
          </a:xfrm>
        </p:spPr>
        <p:txBody>
          <a:bodyPr>
            <a:normAutofit/>
          </a:bodyPr>
          <a:lstStyle/>
          <a:p>
            <a:r>
              <a:rPr lang="en-US" sz="4000" b="1" dirty="0" smtClean="0">
                <a:solidFill>
                  <a:srgbClr val="0070C0"/>
                </a:solidFill>
              </a:rPr>
              <a:t>THANK YOU</a:t>
            </a:r>
            <a:endParaRPr lang="en-US" sz="4000" b="1" dirty="0">
              <a:solidFill>
                <a:srgbClr val="0070C0"/>
              </a:solidFil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02833205"/>
      </p:ext>
    </p:extLst>
  </p:cSld>
  <p:clrMapOvr>
    <a:masterClrMapping/>
  </p:clrMapOvr>
  <mc:AlternateContent xmlns:mc="http://schemas.openxmlformats.org/markup-compatibility/2006">
    <mc:Choice xmlns:p14="http://schemas.microsoft.com/office/powerpoint/2010/main" Requires="p14">
      <p:transition spd="slow" p14:dur="2000" advTm="1447"/>
    </mc:Choice>
    <mc:Fallback>
      <p:transition spd="slow" advTm="14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759855"/>
            <a:ext cx="10972800" cy="5366314"/>
          </a:xfrm>
        </p:spPr>
        <p:txBody>
          <a:bodyPr>
            <a:normAutofit fontScale="85000" lnSpcReduction="20000"/>
          </a:bodyPr>
          <a:lstStyle/>
          <a:p>
            <a:endParaRPr lang="en-IN" dirty="0"/>
          </a:p>
          <a:p>
            <a:pPr marL="0" indent="0">
              <a:buNone/>
            </a:pPr>
            <a:r>
              <a:rPr lang="en-IN" sz="3800" dirty="0"/>
              <a:t> </a:t>
            </a:r>
            <a:r>
              <a:rPr lang="en-IN" sz="3800" b="1" dirty="0">
                <a:solidFill>
                  <a:srgbClr val="0070C0"/>
                </a:solidFill>
              </a:rPr>
              <a:t>Introduction: </a:t>
            </a:r>
          </a:p>
          <a:p>
            <a:r>
              <a:rPr lang="en-IN" dirty="0"/>
              <a:t>For many banks, retaining high profitable customers is the number one business goal. Banking fraud, however, poses a significant threat to this goal for different banks. In terms of substantial financial losses, trust and credibility, this is a concerning issue to both banks and customers alike. With the rise in digital payment channels, the number of fraudulent transactions is also increasing with new and different ways. </a:t>
            </a:r>
          </a:p>
          <a:p>
            <a:r>
              <a:rPr lang="en-IN" dirty="0"/>
              <a:t>In the banking industry, credit card fraud detection using machine learning is not just a trend but a necessity for them to put proactive monitoring and fraud prevention mechanisms in place. The objective of this case study is to develop Machine learning models to help these institutions to reduce time-consuming manual reviews, costly chargebacks and fees, and denials of legitimate transactions. </a:t>
            </a:r>
            <a:endParaRPr lang="en-IN" dirty="0"/>
          </a:p>
        </p:txBody>
      </p:sp>
    </p:spTree>
    <p:extLst>
      <p:ext uri="{BB962C8B-B14F-4D97-AF65-F5344CB8AC3E}">
        <p14:creationId xmlns:p14="http://schemas.microsoft.com/office/powerpoint/2010/main" val="3380708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7953" y="457200"/>
            <a:ext cx="3408609" cy="1143000"/>
          </a:xfrm>
        </p:spPr>
        <p:txBody>
          <a:bodyPr>
            <a:normAutofit/>
          </a:bodyPr>
          <a:lstStyle/>
          <a:p>
            <a:pPr algn="l"/>
            <a:r>
              <a:rPr lang="en-IN" sz="3200" b="1" dirty="0" smtClean="0">
                <a:solidFill>
                  <a:srgbClr val="0070C0"/>
                </a:solidFill>
              </a:rPr>
              <a:t>Problem Approach</a:t>
            </a:r>
            <a:endParaRPr lang="en-IN" sz="3200" b="1" dirty="0">
              <a:solidFill>
                <a:srgbClr val="0070C0"/>
              </a:solidFill>
            </a:endParaRPr>
          </a:p>
        </p:txBody>
      </p:sp>
      <p:pic>
        <p:nvPicPr>
          <p:cNvPr id="4" name="Content Placeholder 3"/>
          <p:cNvPicPr>
            <a:picLocks noGrp="1" noChangeAspect="1"/>
          </p:cNvPicPr>
          <p:nvPr>
            <p:ph idx="1"/>
          </p:nvPr>
        </p:nvPicPr>
        <p:blipFill>
          <a:blip r:embed="rId2"/>
          <a:stretch>
            <a:fillRect/>
          </a:stretch>
        </p:blipFill>
        <p:spPr>
          <a:xfrm>
            <a:off x="2752105" y="1600200"/>
            <a:ext cx="6687790" cy="4525963"/>
          </a:xfrm>
          <a:prstGeom prst="rect">
            <a:avLst/>
          </a:prstGeom>
        </p:spPr>
      </p:pic>
    </p:spTree>
    <p:extLst>
      <p:ext uri="{BB962C8B-B14F-4D97-AF65-F5344CB8AC3E}">
        <p14:creationId xmlns:p14="http://schemas.microsoft.com/office/powerpoint/2010/main" val="2265516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IN" sz="2800" b="1" dirty="0">
                <a:solidFill>
                  <a:srgbClr val="0070C0"/>
                </a:solidFill>
              </a:rPr>
              <a:t>The project pipeline can be briefly summarized in the following four steps: </a:t>
            </a:r>
            <a:endParaRPr lang="en-IN" sz="2800" b="1" dirty="0" smtClean="0">
              <a:solidFill>
                <a:srgbClr val="0070C0"/>
              </a:solidFill>
            </a:endParaRPr>
          </a:p>
          <a:p>
            <a:r>
              <a:rPr lang="en-IN" sz="2800" dirty="0"/>
              <a:t>Data </a:t>
            </a:r>
            <a:r>
              <a:rPr lang="en-IN" sz="2800" dirty="0" smtClean="0"/>
              <a:t>Understanding</a:t>
            </a:r>
          </a:p>
          <a:p>
            <a:r>
              <a:rPr lang="en-IN" sz="2800" dirty="0"/>
              <a:t>Exploratory data analytics (EDA</a:t>
            </a:r>
            <a:r>
              <a:rPr lang="en-IN" sz="2800" dirty="0" smtClean="0"/>
              <a:t>)</a:t>
            </a:r>
          </a:p>
          <a:p>
            <a:r>
              <a:rPr lang="en-IN" sz="2800" dirty="0"/>
              <a:t>Train/Test </a:t>
            </a:r>
            <a:r>
              <a:rPr lang="en-IN" sz="2800" dirty="0" smtClean="0"/>
              <a:t>Split</a:t>
            </a:r>
            <a:endParaRPr lang="en-IN" sz="2800" dirty="0"/>
          </a:p>
          <a:p>
            <a:r>
              <a:rPr lang="en-IN" sz="2800" dirty="0"/>
              <a:t>Model-Building/</a:t>
            </a:r>
            <a:r>
              <a:rPr lang="en-IN" sz="2800" dirty="0" err="1"/>
              <a:t>Hyperparameter</a:t>
            </a:r>
            <a:r>
              <a:rPr lang="en-IN" sz="2800" dirty="0"/>
              <a:t> Tuning </a:t>
            </a:r>
            <a:endParaRPr lang="en-IN" sz="2800" dirty="0" smtClean="0"/>
          </a:p>
          <a:p>
            <a:endParaRPr lang="en-IN" sz="2800" dirty="0" smtClean="0"/>
          </a:p>
          <a:p>
            <a:endParaRPr lang="en-IN" sz="2800" b="1" dirty="0">
              <a:solidFill>
                <a:srgbClr val="0070C0"/>
              </a:solidFill>
            </a:endParaRPr>
          </a:p>
        </p:txBody>
      </p:sp>
    </p:spTree>
    <p:extLst>
      <p:ext uri="{BB962C8B-B14F-4D97-AF65-F5344CB8AC3E}">
        <p14:creationId xmlns:p14="http://schemas.microsoft.com/office/powerpoint/2010/main" val="658463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B8D24C-4A52-4F09-9DA8-5A2D8F2AE073}"/>
              </a:ext>
            </a:extLst>
          </p:cNvPr>
          <p:cNvSpPr>
            <a:spLocks noGrp="1"/>
          </p:cNvSpPr>
          <p:nvPr>
            <p:ph type="title"/>
          </p:nvPr>
        </p:nvSpPr>
        <p:spPr/>
        <p:txBody>
          <a:bodyPr>
            <a:normAutofit/>
          </a:bodyPr>
          <a:lstStyle/>
          <a:p>
            <a:r>
              <a:rPr lang="en-US" sz="4000" b="1" dirty="0">
                <a:solidFill>
                  <a:srgbClr val="0070C0"/>
                </a:solidFill>
              </a:rPr>
              <a:t>Brief overview about the business problem</a:t>
            </a:r>
          </a:p>
        </p:txBody>
      </p:sp>
      <p:sp>
        <p:nvSpPr>
          <p:cNvPr id="4" name="Content Placeholder 3">
            <a:extLst>
              <a:ext uri="{FF2B5EF4-FFF2-40B4-BE49-F238E27FC236}">
                <a16:creationId xmlns:a16="http://schemas.microsoft.com/office/drawing/2014/main" xmlns="" id="{F182A631-586D-475C-A382-A0DA72F9F7B9}"/>
              </a:ext>
            </a:extLst>
          </p:cNvPr>
          <p:cNvSpPr>
            <a:spLocks noGrp="1"/>
          </p:cNvSpPr>
          <p:nvPr>
            <p:ph idx="1"/>
          </p:nvPr>
        </p:nvSpPr>
        <p:spPr>
          <a:xfrm>
            <a:off x="892935" y="1561569"/>
            <a:ext cx="10972800" cy="4525963"/>
          </a:xfrm>
        </p:spPr>
        <p:style>
          <a:lnRef idx="2">
            <a:schemeClr val="accent2"/>
          </a:lnRef>
          <a:fillRef idx="1">
            <a:schemeClr val="lt1"/>
          </a:fillRef>
          <a:effectRef idx="0">
            <a:schemeClr val="accent2"/>
          </a:effectRef>
          <a:fontRef idx="minor">
            <a:schemeClr val="dk1"/>
          </a:fontRef>
        </p:style>
        <p:txBody>
          <a:bodyPr>
            <a:normAutofit lnSpcReduction="10000"/>
          </a:bodyPr>
          <a:lstStyle/>
          <a:p>
            <a:r>
              <a:rPr lang="en-US" sz="2400" dirty="0"/>
              <a:t>In simple terms it is nothing but we need to detect a fraud credit card transaction</a:t>
            </a:r>
            <a:r>
              <a:rPr lang="en-US" sz="2400" dirty="0" smtClean="0"/>
              <a:t>.</a:t>
            </a:r>
          </a:p>
          <a:p>
            <a:endParaRPr lang="en-US" sz="2400" dirty="0" smtClean="0"/>
          </a:p>
          <a:p>
            <a:r>
              <a:rPr lang="en-US" sz="2400" dirty="0" smtClean="0"/>
              <a:t>So </a:t>
            </a:r>
            <a:r>
              <a:rPr lang="en-US" sz="2400" dirty="0"/>
              <a:t>we have a lot of banks who does not want to go into losses based on a fraud transaction</a:t>
            </a:r>
            <a:r>
              <a:rPr lang="en-US" sz="2400" dirty="0" smtClean="0"/>
              <a:t>.</a:t>
            </a:r>
          </a:p>
          <a:p>
            <a:endParaRPr lang="en-US" sz="2400" dirty="0"/>
          </a:p>
          <a:p>
            <a:r>
              <a:rPr lang="en-US" sz="2400" dirty="0"/>
              <a:t>If there is a fraud transaction then the bank needs to pay the amount to the user customer who have lost the money from his\her card.    </a:t>
            </a:r>
            <a:endParaRPr lang="en-US" sz="2400" dirty="0" smtClean="0"/>
          </a:p>
          <a:p>
            <a:endParaRPr lang="en-US" sz="2400" dirty="0"/>
          </a:p>
          <a:p>
            <a:r>
              <a:rPr lang="en-US" sz="2400" dirty="0" smtClean="0"/>
              <a:t>The fraud can take place while purchasing through 3</a:t>
            </a:r>
            <a:r>
              <a:rPr lang="en-US" sz="2400" baseline="30000" dirty="0" smtClean="0"/>
              <a:t>rd</a:t>
            </a:r>
            <a:r>
              <a:rPr lang="en-US" sz="2400" dirty="0" smtClean="0"/>
              <a:t> party websites and even by friends/family who have saved the cards at their shopping apps while purchasing.                                                                                                                                                                                                           </a:t>
            </a:r>
            <a:endParaRPr lang="en-US" sz="2400" dirty="0"/>
          </a:p>
          <a:p>
            <a:pPr marL="0" indent="0">
              <a:buNone/>
            </a:pPr>
            <a:r>
              <a:rPr lang="en-US" dirty="0"/>
              <a:t> </a:t>
            </a:r>
          </a:p>
        </p:txBody>
      </p:sp>
    </p:spTree>
    <p:extLst>
      <p:ext uri="{BB962C8B-B14F-4D97-AF65-F5344CB8AC3E}">
        <p14:creationId xmlns:p14="http://schemas.microsoft.com/office/powerpoint/2010/main" val="3426046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DF0B1326-9E8C-4516-98EA-FD0D2811D75A}"/>
              </a:ext>
            </a:extLst>
          </p:cNvPr>
          <p:cNvSpPr>
            <a:spLocks noGrp="1"/>
          </p:cNvSpPr>
          <p:nvPr>
            <p:ph type="title"/>
          </p:nvPr>
        </p:nvSpPr>
        <p:spPr/>
        <p:txBody>
          <a:bodyPr/>
          <a:lstStyle/>
          <a:p>
            <a:r>
              <a:rPr lang="en-US" dirty="0"/>
              <a:t>Business requirement</a:t>
            </a:r>
          </a:p>
        </p:txBody>
      </p:sp>
      <p:sp>
        <p:nvSpPr>
          <p:cNvPr id="7" name="Rectangle 6">
            <a:extLst>
              <a:ext uri="{FF2B5EF4-FFF2-40B4-BE49-F238E27FC236}">
                <a16:creationId xmlns:a16="http://schemas.microsoft.com/office/drawing/2014/main" xmlns="" id="{2A9628F1-8DDA-461A-95EC-16C76022C87B}"/>
              </a:ext>
            </a:extLst>
          </p:cNvPr>
          <p:cNvSpPr/>
          <p:nvPr/>
        </p:nvSpPr>
        <p:spPr>
          <a:xfrm>
            <a:off x="685800" y="2142067"/>
            <a:ext cx="4995332" cy="372533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     We need a machine learning model which can identify a fraud transaction and save the bank from repaying the amount</a:t>
            </a:r>
          </a:p>
        </p:txBody>
      </p:sp>
      <p:sp>
        <p:nvSpPr>
          <p:cNvPr id="8" name="Rectangle 7">
            <a:extLst>
              <a:ext uri="{FF2B5EF4-FFF2-40B4-BE49-F238E27FC236}">
                <a16:creationId xmlns:a16="http://schemas.microsoft.com/office/drawing/2014/main" xmlns="" id="{B5646B8A-BB71-4532-B5CA-7290BBF528A6}"/>
              </a:ext>
            </a:extLst>
          </p:cNvPr>
          <p:cNvSpPr/>
          <p:nvPr/>
        </p:nvSpPr>
        <p:spPr>
          <a:xfrm>
            <a:off x="5821890" y="2142066"/>
            <a:ext cx="4995331" cy="372533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Which can help the bank grow                 financially and also, this could help to attract a lot of customer who would feel safe on having a credit from corresponding bank</a:t>
            </a:r>
          </a:p>
        </p:txBody>
      </p:sp>
      <p:sp>
        <p:nvSpPr>
          <p:cNvPr id="9" name="Arrow: Right 8">
            <a:extLst>
              <a:ext uri="{FF2B5EF4-FFF2-40B4-BE49-F238E27FC236}">
                <a16:creationId xmlns:a16="http://schemas.microsoft.com/office/drawing/2014/main" xmlns="" id="{044DDA44-708A-4C74-B0B4-61558B0BDE27}"/>
              </a:ext>
            </a:extLst>
          </p:cNvPr>
          <p:cNvSpPr/>
          <p:nvPr/>
        </p:nvSpPr>
        <p:spPr>
          <a:xfrm>
            <a:off x="801666" y="3429000"/>
            <a:ext cx="200416" cy="1377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xmlns="" id="{F34CC175-76BC-48CF-A2B0-8F2F9FE7E17A}"/>
              </a:ext>
            </a:extLst>
          </p:cNvPr>
          <p:cNvSpPr/>
          <p:nvPr/>
        </p:nvSpPr>
        <p:spPr>
          <a:xfrm>
            <a:off x="5999967" y="3194137"/>
            <a:ext cx="192066" cy="1252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5205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FD751231-1EEE-4A72-B957-83E0E2F2C822}"/>
              </a:ext>
            </a:extLst>
          </p:cNvPr>
          <p:cNvSpPr>
            <a:spLocks noGrp="1"/>
          </p:cNvSpPr>
          <p:nvPr>
            <p:ph type="title"/>
          </p:nvPr>
        </p:nvSpPr>
        <p:spPr>
          <a:xfrm>
            <a:off x="419620" y="2871989"/>
            <a:ext cx="2743200" cy="515156"/>
          </a:xfrm>
        </p:spPr>
        <p:txBody>
          <a:bodyPr>
            <a:normAutofit fontScale="90000"/>
          </a:bodyPr>
          <a:lstStyle/>
          <a:p>
            <a:r>
              <a:rPr lang="en-US" sz="3200" dirty="0">
                <a:solidFill>
                  <a:schemeClr val="accent1">
                    <a:lumMod val="75000"/>
                  </a:schemeClr>
                </a:solidFill>
              </a:rPr>
              <a:t>Data set</a:t>
            </a:r>
          </a:p>
        </p:txBody>
      </p:sp>
      <p:sp>
        <p:nvSpPr>
          <p:cNvPr id="7" name="Text Placeholder 6">
            <a:extLst>
              <a:ext uri="{FF2B5EF4-FFF2-40B4-BE49-F238E27FC236}">
                <a16:creationId xmlns:a16="http://schemas.microsoft.com/office/drawing/2014/main" xmlns="" id="{FA69D3BE-6DC6-4B0B-AAC5-75C31D4F445F}"/>
              </a:ext>
            </a:extLst>
          </p:cNvPr>
          <p:cNvSpPr>
            <a:spLocks noGrp="1"/>
          </p:cNvSpPr>
          <p:nvPr>
            <p:ph type="body" sz="half" idx="2"/>
          </p:nvPr>
        </p:nvSpPr>
        <p:spPr>
          <a:xfrm>
            <a:off x="419620" y="3685129"/>
            <a:ext cx="3200400" cy="1463040"/>
          </a:xfrm>
        </p:spPr>
        <p:txBody>
          <a:bodyPr>
            <a:normAutofit fontScale="62500" lnSpcReduction="20000"/>
          </a:bodyPr>
          <a:lstStyle/>
          <a:p>
            <a:r>
              <a:rPr lang="en-US" sz="2400" dirty="0"/>
              <a:t>1). Data set mainly consist of categorical columns rather  then numerical columns </a:t>
            </a:r>
          </a:p>
          <a:p>
            <a:r>
              <a:rPr lang="en-US" sz="2400" dirty="0"/>
              <a:t>2). The data used here is the concatenation of the train and test data set provided from kaagle.</a:t>
            </a:r>
          </a:p>
        </p:txBody>
      </p:sp>
      <p:sp>
        <p:nvSpPr>
          <p:cNvPr id="16" name="Rectangle 15">
            <a:extLst>
              <a:ext uri="{FF2B5EF4-FFF2-40B4-BE49-F238E27FC236}">
                <a16:creationId xmlns:a16="http://schemas.microsoft.com/office/drawing/2014/main" xmlns="" id="{03060C83-DC03-4245-BBF4-872BA35BDA4F}"/>
              </a:ext>
            </a:extLst>
          </p:cNvPr>
          <p:cNvSpPr/>
          <p:nvPr/>
        </p:nvSpPr>
        <p:spPr>
          <a:xfrm>
            <a:off x="4200625" y="106471"/>
            <a:ext cx="4566782" cy="675152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0" i="0" dirty="0">
                <a:solidFill>
                  <a:srgbClr val="212121"/>
                </a:solidFill>
                <a:effectLst/>
                <a:latin typeface="Courier New" panose="02070309020205020404" pitchFamily="49" charset="0"/>
              </a:rPr>
              <a:t>-- ------ -----</a:t>
            </a:r>
          </a:p>
          <a:p>
            <a:pPr algn="ctr"/>
            <a:r>
              <a:rPr lang="en-US" b="0" i="0" dirty="0">
                <a:solidFill>
                  <a:srgbClr val="212121"/>
                </a:solidFill>
                <a:effectLst/>
                <a:latin typeface="Courier New" panose="02070309020205020404" pitchFamily="49" charset="0"/>
              </a:rPr>
              <a:t> 0 trans_date_trans_time object</a:t>
            </a:r>
          </a:p>
          <a:p>
            <a:pPr algn="ctr"/>
            <a:r>
              <a:rPr lang="en-US" b="0" i="0" dirty="0">
                <a:solidFill>
                  <a:srgbClr val="212121"/>
                </a:solidFill>
                <a:effectLst/>
                <a:latin typeface="Courier New" panose="02070309020205020404" pitchFamily="49" charset="0"/>
              </a:rPr>
              <a:t> 1 cc_num int64 </a:t>
            </a:r>
          </a:p>
          <a:p>
            <a:pPr algn="ctr"/>
            <a:r>
              <a:rPr lang="en-US" b="0" i="0" dirty="0">
                <a:solidFill>
                  <a:srgbClr val="212121"/>
                </a:solidFill>
                <a:effectLst/>
                <a:latin typeface="Courier New" panose="02070309020205020404" pitchFamily="49" charset="0"/>
              </a:rPr>
              <a:t>2 merchant object</a:t>
            </a:r>
          </a:p>
          <a:p>
            <a:pPr algn="ctr"/>
            <a:r>
              <a:rPr lang="en-US" b="0" i="0" dirty="0">
                <a:solidFill>
                  <a:srgbClr val="212121"/>
                </a:solidFill>
                <a:effectLst/>
                <a:latin typeface="Courier New" panose="02070309020205020404" pitchFamily="49" charset="0"/>
              </a:rPr>
              <a:t> 3 category object</a:t>
            </a:r>
          </a:p>
          <a:p>
            <a:pPr algn="ctr"/>
            <a:r>
              <a:rPr lang="en-US" b="0" i="0" dirty="0">
                <a:solidFill>
                  <a:srgbClr val="212121"/>
                </a:solidFill>
                <a:effectLst/>
                <a:latin typeface="Courier New" panose="02070309020205020404" pitchFamily="49" charset="0"/>
              </a:rPr>
              <a:t> 4 amt float64</a:t>
            </a:r>
          </a:p>
          <a:p>
            <a:pPr algn="ctr"/>
            <a:r>
              <a:rPr lang="en-US" b="0" i="0" dirty="0">
                <a:solidFill>
                  <a:srgbClr val="212121"/>
                </a:solidFill>
                <a:effectLst/>
                <a:latin typeface="Courier New" panose="02070309020205020404" pitchFamily="49" charset="0"/>
              </a:rPr>
              <a:t> 5 first object</a:t>
            </a:r>
          </a:p>
          <a:p>
            <a:pPr algn="ctr"/>
            <a:r>
              <a:rPr lang="en-US" b="0" i="0" dirty="0">
                <a:solidFill>
                  <a:srgbClr val="212121"/>
                </a:solidFill>
                <a:effectLst/>
                <a:latin typeface="Courier New" panose="02070309020205020404" pitchFamily="49" charset="0"/>
              </a:rPr>
              <a:t> 6 last object</a:t>
            </a:r>
          </a:p>
          <a:p>
            <a:pPr algn="ctr"/>
            <a:r>
              <a:rPr lang="en-US" b="0" i="0" dirty="0">
                <a:solidFill>
                  <a:srgbClr val="212121"/>
                </a:solidFill>
                <a:effectLst/>
                <a:latin typeface="Courier New" panose="02070309020205020404" pitchFamily="49" charset="0"/>
              </a:rPr>
              <a:t> 7 gender object</a:t>
            </a:r>
          </a:p>
          <a:p>
            <a:pPr algn="ctr"/>
            <a:r>
              <a:rPr lang="en-US" b="0" i="0" dirty="0">
                <a:solidFill>
                  <a:srgbClr val="212121"/>
                </a:solidFill>
                <a:effectLst/>
                <a:latin typeface="Courier New" panose="02070309020205020404" pitchFamily="49" charset="0"/>
              </a:rPr>
              <a:t> 8 street object</a:t>
            </a:r>
          </a:p>
          <a:p>
            <a:pPr algn="ctr"/>
            <a:r>
              <a:rPr lang="en-US" b="0" i="0" dirty="0">
                <a:solidFill>
                  <a:srgbClr val="212121"/>
                </a:solidFill>
                <a:effectLst/>
                <a:latin typeface="Courier New" panose="02070309020205020404" pitchFamily="49" charset="0"/>
              </a:rPr>
              <a:t> 9 city object</a:t>
            </a:r>
          </a:p>
          <a:p>
            <a:pPr algn="ctr"/>
            <a:r>
              <a:rPr lang="en-US" b="0" i="0" dirty="0">
                <a:solidFill>
                  <a:srgbClr val="212121"/>
                </a:solidFill>
                <a:effectLst/>
                <a:latin typeface="Courier New" panose="02070309020205020404" pitchFamily="49" charset="0"/>
              </a:rPr>
              <a:t> 10 state object</a:t>
            </a:r>
          </a:p>
          <a:p>
            <a:pPr algn="ctr"/>
            <a:r>
              <a:rPr lang="en-US" b="0" i="0" dirty="0">
                <a:solidFill>
                  <a:srgbClr val="212121"/>
                </a:solidFill>
                <a:effectLst/>
                <a:latin typeface="Courier New" panose="02070309020205020404" pitchFamily="49" charset="0"/>
              </a:rPr>
              <a:t> 11 zip int64 </a:t>
            </a:r>
          </a:p>
          <a:p>
            <a:pPr algn="ctr"/>
            <a:r>
              <a:rPr lang="en-US" b="0" i="0" dirty="0">
                <a:solidFill>
                  <a:srgbClr val="212121"/>
                </a:solidFill>
                <a:effectLst/>
                <a:latin typeface="Courier New" panose="02070309020205020404" pitchFamily="49" charset="0"/>
              </a:rPr>
              <a:t>12 lat float64</a:t>
            </a:r>
          </a:p>
          <a:p>
            <a:pPr algn="ctr"/>
            <a:r>
              <a:rPr lang="en-US" b="0" i="0" dirty="0">
                <a:solidFill>
                  <a:srgbClr val="212121"/>
                </a:solidFill>
                <a:effectLst/>
                <a:latin typeface="Courier New" panose="02070309020205020404" pitchFamily="49" charset="0"/>
              </a:rPr>
              <a:t> 13 long float64 </a:t>
            </a:r>
          </a:p>
          <a:p>
            <a:pPr algn="ctr"/>
            <a:r>
              <a:rPr lang="en-US" b="0" i="0" dirty="0">
                <a:solidFill>
                  <a:srgbClr val="212121"/>
                </a:solidFill>
                <a:effectLst/>
                <a:latin typeface="Courier New" panose="02070309020205020404" pitchFamily="49" charset="0"/>
              </a:rPr>
              <a:t>14 city_pop int64 </a:t>
            </a:r>
          </a:p>
          <a:p>
            <a:pPr algn="ctr"/>
            <a:r>
              <a:rPr lang="en-US" b="0" i="0" dirty="0">
                <a:solidFill>
                  <a:srgbClr val="212121"/>
                </a:solidFill>
                <a:effectLst/>
                <a:latin typeface="Courier New" panose="02070309020205020404" pitchFamily="49" charset="0"/>
              </a:rPr>
              <a:t>15 job object</a:t>
            </a:r>
          </a:p>
          <a:p>
            <a:pPr algn="ctr"/>
            <a:r>
              <a:rPr lang="en-US" b="0" i="0" dirty="0">
                <a:solidFill>
                  <a:srgbClr val="212121"/>
                </a:solidFill>
                <a:effectLst/>
                <a:latin typeface="Courier New" panose="02070309020205020404" pitchFamily="49" charset="0"/>
              </a:rPr>
              <a:t> 16 dob object</a:t>
            </a:r>
          </a:p>
          <a:p>
            <a:pPr algn="ctr"/>
            <a:r>
              <a:rPr lang="en-US" b="0" i="0" dirty="0">
                <a:solidFill>
                  <a:srgbClr val="212121"/>
                </a:solidFill>
                <a:effectLst/>
                <a:latin typeface="Courier New" panose="02070309020205020404" pitchFamily="49" charset="0"/>
              </a:rPr>
              <a:t> 17 trans_num object</a:t>
            </a:r>
          </a:p>
          <a:p>
            <a:pPr algn="ctr"/>
            <a:r>
              <a:rPr lang="en-US" b="0" i="0" dirty="0">
                <a:solidFill>
                  <a:srgbClr val="212121"/>
                </a:solidFill>
                <a:effectLst/>
                <a:latin typeface="Courier New" panose="02070309020205020404" pitchFamily="49" charset="0"/>
              </a:rPr>
              <a:t> 18 unix_time int64</a:t>
            </a:r>
          </a:p>
          <a:p>
            <a:pPr algn="ctr"/>
            <a:r>
              <a:rPr lang="en-US" b="0" i="0" dirty="0">
                <a:solidFill>
                  <a:srgbClr val="212121"/>
                </a:solidFill>
                <a:effectLst/>
                <a:latin typeface="Courier New" panose="02070309020205020404" pitchFamily="49" charset="0"/>
              </a:rPr>
              <a:t> 19 merch_lat float64</a:t>
            </a:r>
          </a:p>
          <a:p>
            <a:pPr algn="ctr"/>
            <a:r>
              <a:rPr lang="en-US" b="0" i="0" dirty="0">
                <a:solidFill>
                  <a:srgbClr val="212121"/>
                </a:solidFill>
                <a:effectLst/>
                <a:latin typeface="Courier New" panose="02070309020205020404" pitchFamily="49" charset="0"/>
              </a:rPr>
              <a:t> 20 merch_long float64</a:t>
            </a:r>
          </a:p>
          <a:p>
            <a:pPr algn="ctr"/>
            <a:r>
              <a:rPr lang="en-US" b="0" i="0" dirty="0">
                <a:solidFill>
                  <a:srgbClr val="212121"/>
                </a:solidFill>
                <a:effectLst/>
                <a:latin typeface="Courier New" panose="02070309020205020404" pitchFamily="49" charset="0"/>
              </a:rPr>
              <a:t> 21 is_fraud int64 dtypes: float64(5), int64(5), object(12) memory usage: 325.1+ MB</a:t>
            </a:r>
            <a:endParaRPr lang="en-US" dirty="0"/>
          </a:p>
        </p:txBody>
      </p:sp>
    </p:spTree>
    <p:extLst>
      <p:ext uri="{BB962C8B-B14F-4D97-AF65-F5344CB8AC3E}">
        <p14:creationId xmlns:p14="http://schemas.microsoft.com/office/powerpoint/2010/main" val="777981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9D911CE-5FF7-4F80-8375-7630170B427B}"/>
              </a:ext>
            </a:extLst>
          </p:cNvPr>
          <p:cNvSpPr>
            <a:spLocks noGrp="1"/>
          </p:cNvSpPr>
          <p:nvPr>
            <p:ph type="title"/>
          </p:nvPr>
        </p:nvSpPr>
        <p:spPr>
          <a:xfrm>
            <a:off x="685799" y="2086377"/>
            <a:ext cx="4671811" cy="576170"/>
          </a:xfrm>
        </p:spPr>
        <p:txBody>
          <a:bodyPr>
            <a:noAutofit/>
          </a:bodyPr>
          <a:lstStyle/>
          <a:p>
            <a:r>
              <a:rPr lang="en-US" sz="3200" dirty="0">
                <a:solidFill>
                  <a:schemeClr val="accent1">
                    <a:lumMod val="75000"/>
                  </a:schemeClr>
                </a:solidFill>
              </a:rPr>
              <a:t>Data set quality check</a:t>
            </a:r>
          </a:p>
        </p:txBody>
      </p:sp>
      <p:sp>
        <p:nvSpPr>
          <p:cNvPr id="3" name="Picture Placeholder 2">
            <a:extLst>
              <a:ext uri="{FF2B5EF4-FFF2-40B4-BE49-F238E27FC236}">
                <a16:creationId xmlns:a16="http://schemas.microsoft.com/office/drawing/2014/main" xmlns="" id="{E07F61C9-54B5-4DD0-83B7-BA3BF21B41CC}"/>
              </a:ext>
            </a:extLst>
          </p:cNvPr>
          <p:cNvSpPr>
            <a:spLocks noGrp="1"/>
          </p:cNvSpPr>
          <p:nvPr>
            <p:ph type="pic" idx="1"/>
          </p:nvPr>
        </p:nvSpPr>
        <p:spPr>
          <a:xfrm>
            <a:off x="7648988" y="275573"/>
            <a:ext cx="3280974" cy="4572000"/>
          </a:xfrm>
        </p:spPr>
      </p:sp>
      <p:sp>
        <p:nvSpPr>
          <p:cNvPr id="4" name="Text Placeholder 3">
            <a:extLst>
              <a:ext uri="{FF2B5EF4-FFF2-40B4-BE49-F238E27FC236}">
                <a16:creationId xmlns:a16="http://schemas.microsoft.com/office/drawing/2014/main" xmlns="" id="{F75D60D9-638D-4E71-83F6-940ACD34C5B0}"/>
              </a:ext>
            </a:extLst>
          </p:cNvPr>
          <p:cNvSpPr>
            <a:spLocks noGrp="1"/>
          </p:cNvSpPr>
          <p:nvPr>
            <p:ph type="body" sz="half" idx="2"/>
          </p:nvPr>
        </p:nvSpPr>
        <p:spPr>
          <a:xfrm>
            <a:off x="685800" y="2971799"/>
            <a:ext cx="6164653" cy="2063663"/>
          </a:xfrm>
        </p:spPr>
        <p:txBody>
          <a:bodyPr>
            <a:noAutofit/>
          </a:bodyPr>
          <a:lstStyle/>
          <a:p>
            <a:r>
              <a:rPr lang="en-US" sz="2400" dirty="0"/>
              <a:t>1). Data set looks good without any null or duplicate columns </a:t>
            </a:r>
          </a:p>
          <a:p>
            <a:r>
              <a:rPr lang="en-US" sz="2400" dirty="0"/>
              <a:t>2). But we have few columns which we are not required and we can remove them during building our model.</a:t>
            </a:r>
          </a:p>
        </p:txBody>
      </p:sp>
      <p:sp>
        <p:nvSpPr>
          <p:cNvPr id="5" name="Rectangle 4">
            <a:extLst>
              <a:ext uri="{FF2B5EF4-FFF2-40B4-BE49-F238E27FC236}">
                <a16:creationId xmlns:a16="http://schemas.microsoft.com/office/drawing/2014/main" xmlns="" id="{A379702F-2C1D-491C-99ED-1FB704826F1C}"/>
              </a:ext>
            </a:extLst>
          </p:cNvPr>
          <p:cNvSpPr/>
          <p:nvPr/>
        </p:nvSpPr>
        <p:spPr>
          <a:xfrm>
            <a:off x="7277622" y="100208"/>
            <a:ext cx="3652340" cy="67577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0" i="0" dirty="0">
                <a:solidFill>
                  <a:srgbClr val="212121"/>
                </a:solidFill>
                <a:effectLst/>
                <a:latin typeface="Courier New" panose="02070309020205020404" pitchFamily="49" charset="0"/>
              </a:rPr>
              <a:t>trans_date_trans_time 0.0 cc_num 0.0 </a:t>
            </a:r>
          </a:p>
          <a:p>
            <a:pPr algn="ctr"/>
            <a:r>
              <a:rPr lang="en-US" b="0" i="0" dirty="0">
                <a:solidFill>
                  <a:srgbClr val="212121"/>
                </a:solidFill>
                <a:effectLst/>
                <a:latin typeface="Courier New" panose="02070309020205020404" pitchFamily="49" charset="0"/>
              </a:rPr>
              <a:t>merchant 0.0 </a:t>
            </a:r>
          </a:p>
          <a:p>
            <a:pPr algn="ctr"/>
            <a:r>
              <a:rPr lang="en-US" b="0" i="0" dirty="0">
                <a:solidFill>
                  <a:srgbClr val="212121"/>
                </a:solidFill>
                <a:effectLst/>
                <a:latin typeface="Courier New" panose="02070309020205020404" pitchFamily="49" charset="0"/>
              </a:rPr>
              <a:t>category 0.0 </a:t>
            </a:r>
          </a:p>
          <a:p>
            <a:pPr algn="ctr"/>
            <a:r>
              <a:rPr lang="en-US" b="0" i="0" dirty="0">
                <a:solidFill>
                  <a:srgbClr val="212121"/>
                </a:solidFill>
                <a:effectLst/>
                <a:latin typeface="Courier New" panose="02070309020205020404" pitchFamily="49" charset="0"/>
              </a:rPr>
              <a:t>amt 0.0 </a:t>
            </a:r>
          </a:p>
          <a:p>
            <a:pPr algn="ctr"/>
            <a:r>
              <a:rPr lang="en-US" b="0" i="0" dirty="0">
                <a:solidFill>
                  <a:srgbClr val="212121"/>
                </a:solidFill>
                <a:effectLst/>
                <a:latin typeface="Courier New" panose="02070309020205020404" pitchFamily="49" charset="0"/>
              </a:rPr>
              <a:t>first 0.0 </a:t>
            </a:r>
          </a:p>
          <a:p>
            <a:pPr algn="ctr"/>
            <a:r>
              <a:rPr lang="en-US" b="0" i="0" dirty="0">
                <a:solidFill>
                  <a:srgbClr val="212121"/>
                </a:solidFill>
                <a:effectLst/>
                <a:latin typeface="Courier New" panose="02070309020205020404" pitchFamily="49" charset="0"/>
              </a:rPr>
              <a:t>last 0.0 </a:t>
            </a:r>
          </a:p>
          <a:p>
            <a:pPr algn="ctr"/>
            <a:r>
              <a:rPr lang="en-US" b="0" i="0" dirty="0">
                <a:solidFill>
                  <a:srgbClr val="212121"/>
                </a:solidFill>
                <a:effectLst/>
                <a:latin typeface="Courier New" panose="02070309020205020404" pitchFamily="49" charset="0"/>
              </a:rPr>
              <a:t>gender 0.0 </a:t>
            </a:r>
          </a:p>
          <a:p>
            <a:pPr algn="ctr"/>
            <a:r>
              <a:rPr lang="en-US" b="0" i="0" dirty="0">
                <a:solidFill>
                  <a:srgbClr val="212121"/>
                </a:solidFill>
                <a:effectLst/>
                <a:latin typeface="Courier New" panose="02070309020205020404" pitchFamily="49" charset="0"/>
              </a:rPr>
              <a:t>street 0.0</a:t>
            </a:r>
          </a:p>
          <a:p>
            <a:pPr algn="ctr"/>
            <a:r>
              <a:rPr lang="en-US" b="0" i="0" dirty="0">
                <a:solidFill>
                  <a:srgbClr val="212121"/>
                </a:solidFill>
                <a:effectLst/>
                <a:latin typeface="Courier New" panose="02070309020205020404" pitchFamily="49" charset="0"/>
              </a:rPr>
              <a:t> city 0.0 </a:t>
            </a:r>
          </a:p>
          <a:p>
            <a:pPr algn="ctr"/>
            <a:r>
              <a:rPr lang="en-US" b="0" i="0" dirty="0">
                <a:solidFill>
                  <a:srgbClr val="212121"/>
                </a:solidFill>
                <a:effectLst/>
                <a:latin typeface="Courier New" panose="02070309020205020404" pitchFamily="49" charset="0"/>
              </a:rPr>
              <a:t>state 0.0 </a:t>
            </a:r>
          </a:p>
          <a:p>
            <a:pPr algn="ctr"/>
            <a:r>
              <a:rPr lang="en-US" b="0" i="0" dirty="0">
                <a:solidFill>
                  <a:srgbClr val="212121"/>
                </a:solidFill>
                <a:effectLst/>
                <a:latin typeface="Courier New" panose="02070309020205020404" pitchFamily="49" charset="0"/>
              </a:rPr>
              <a:t>zip 0.0 </a:t>
            </a:r>
          </a:p>
          <a:p>
            <a:pPr algn="ctr"/>
            <a:r>
              <a:rPr lang="en-US" b="0" i="0" dirty="0">
                <a:solidFill>
                  <a:srgbClr val="212121"/>
                </a:solidFill>
                <a:effectLst/>
                <a:latin typeface="Courier New" panose="02070309020205020404" pitchFamily="49" charset="0"/>
              </a:rPr>
              <a:t>lat 0.0 </a:t>
            </a:r>
          </a:p>
          <a:p>
            <a:pPr algn="ctr"/>
            <a:r>
              <a:rPr lang="en-US" b="0" i="0" dirty="0">
                <a:solidFill>
                  <a:srgbClr val="212121"/>
                </a:solidFill>
                <a:effectLst/>
                <a:latin typeface="Courier New" panose="02070309020205020404" pitchFamily="49" charset="0"/>
              </a:rPr>
              <a:t>long 0.0 </a:t>
            </a:r>
          </a:p>
          <a:p>
            <a:pPr algn="ctr"/>
            <a:r>
              <a:rPr lang="en-US" b="0" i="0" dirty="0">
                <a:solidFill>
                  <a:srgbClr val="212121"/>
                </a:solidFill>
                <a:effectLst/>
                <a:latin typeface="Courier New" panose="02070309020205020404" pitchFamily="49" charset="0"/>
              </a:rPr>
              <a:t>city_pop 0.0</a:t>
            </a:r>
          </a:p>
          <a:p>
            <a:pPr algn="ctr"/>
            <a:r>
              <a:rPr lang="en-US" b="0" i="0" dirty="0">
                <a:solidFill>
                  <a:srgbClr val="212121"/>
                </a:solidFill>
                <a:effectLst/>
                <a:latin typeface="Courier New" panose="02070309020205020404" pitchFamily="49" charset="0"/>
              </a:rPr>
              <a:t> job 0.0 </a:t>
            </a:r>
          </a:p>
          <a:p>
            <a:pPr algn="ctr"/>
            <a:r>
              <a:rPr lang="en-US" b="0" i="0" dirty="0">
                <a:solidFill>
                  <a:srgbClr val="212121"/>
                </a:solidFill>
                <a:effectLst/>
                <a:latin typeface="Courier New" panose="02070309020205020404" pitchFamily="49" charset="0"/>
              </a:rPr>
              <a:t>dob 0.0 </a:t>
            </a:r>
          </a:p>
          <a:p>
            <a:pPr algn="ctr"/>
            <a:r>
              <a:rPr lang="en-US" b="0" i="0" dirty="0">
                <a:solidFill>
                  <a:srgbClr val="212121"/>
                </a:solidFill>
                <a:effectLst/>
                <a:latin typeface="Courier New" panose="02070309020205020404" pitchFamily="49" charset="0"/>
              </a:rPr>
              <a:t>trans_num 0.0 </a:t>
            </a:r>
          </a:p>
          <a:p>
            <a:pPr algn="ctr"/>
            <a:r>
              <a:rPr lang="en-US" b="0" i="0" dirty="0">
                <a:solidFill>
                  <a:srgbClr val="212121"/>
                </a:solidFill>
                <a:effectLst/>
                <a:latin typeface="Courier New" panose="02070309020205020404" pitchFamily="49" charset="0"/>
              </a:rPr>
              <a:t>unix_time 0.0 </a:t>
            </a:r>
          </a:p>
          <a:p>
            <a:pPr algn="ctr"/>
            <a:r>
              <a:rPr lang="en-US" b="0" i="0" dirty="0">
                <a:solidFill>
                  <a:srgbClr val="212121"/>
                </a:solidFill>
                <a:effectLst/>
                <a:latin typeface="Courier New" panose="02070309020205020404" pitchFamily="49" charset="0"/>
              </a:rPr>
              <a:t>merch_lat 0.0 </a:t>
            </a:r>
          </a:p>
          <a:p>
            <a:pPr algn="ctr"/>
            <a:r>
              <a:rPr lang="en-US" b="0" i="0" dirty="0">
                <a:solidFill>
                  <a:srgbClr val="212121"/>
                </a:solidFill>
                <a:effectLst/>
                <a:latin typeface="Courier New" panose="02070309020205020404" pitchFamily="49" charset="0"/>
              </a:rPr>
              <a:t>merch_long 0.0 </a:t>
            </a:r>
          </a:p>
          <a:p>
            <a:pPr algn="ctr"/>
            <a:r>
              <a:rPr lang="en-US" b="0" i="0" dirty="0">
                <a:solidFill>
                  <a:srgbClr val="212121"/>
                </a:solidFill>
                <a:effectLst/>
                <a:latin typeface="Courier New" panose="02070309020205020404" pitchFamily="49" charset="0"/>
              </a:rPr>
              <a:t>is_fraud 0.0 </a:t>
            </a:r>
          </a:p>
          <a:p>
            <a:pPr algn="ctr"/>
            <a:r>
              <a:rPr lang="en-US" b="0" i="0" dirty="0">
                <a:solidFill>
                  <a:srgbClr val="212121"/>
                </a:solidFill>
                <a:effectLst/>
                <a:latin typeface="Courier New" panose="02070309020205020404" pitchFamily="49" charset="0"/>
              </a:rPr>
              <a:t>dtype: float64</a:t>
            </a:r>
            <a:endParaRPr lang="en-US" dirty="0"/>
          </a:p>
        </p:txBody>
      </p:sp>
    </p:spTree>
    <p:extLst>
      <p:ext uri="{BB962C8B-B14F-4D97-AF65-F5344CB8AC3E}">
        <p14:creationId xmlns:p14="http://schemas.microsoft.com/office/powerpoint/2010/main" val="1303305375"/>
      </p:ext>
    </p:extLst>
  </p:cSld>
  <p:clrMapOvr>
    <a:masterClrMapping/>
  </p:clrMapOvr>
  <p:timing>
    <p:tnLst>
      <p:par>
        <p:cTn id="1" dur="indefinite" restart="never" nodeType="tmRoot"/>
      </p:par>
    </p:tnLst>
  </p:timing>
</p:sld>
</file>

<file path=ppt/theme/theme1.xml><?xml version="1.0" encoding="utf-8"?>
<a:theme xmlns:a="http://schemas.openxmlformats.org/drawingml/2006/main" name="Capstone Project - Fin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Capstone Project - Final</Template>
  <TotalTime>1400</TotalTime>
  <Words>1105</Words>
  <Application>Microsoft Office PowerPoint</Application>
  <PresentationFormat>Widescreen</PresentationFormat>
  <Paragraphs>309</Paragraphs>
  <Slides>26</Slides>
  <Notes>1</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Courier New</vt:lpstr>
      <vt:lpstr>Capstone Project - Final</vt:lpstr>
      <vt:lpstr>Credit Card Fraud Detection</vt:lpstr>
      <vt:lpstr>PowerPoint Presentation</vt:lpstr>
      <vt:lpstr>PowerPoint Presentation</vt:lpstr>
      <vt:lpstr>Problem Approach</vt:lpstr>
      <vt:lpstr>PowerPoint Presentation</vt:lpstr>
      <vt:lpstr>Brief overview about the business problem</vt:lpstr>
      <vt:lpstr>Business requirement</vt:lpstr>
      <vt:lpstr>Data set</vt:lpstr>
      <vt:lpstr>Data set quality check</vt:lpstr>
      <vt:lpstr>EDA</vt:lpstr>
      <vt:lpstr>ANALYSIS</vt:lpstr>
      <vt:lpstr>Correlation Heat Map</vt:lpstr>
      <vt:lpstr>Requirements for Model Building</vt:lpstr>
      <vt:lpstr>Following are the followed for creating dumsteps my variables </vt:lpstr>
      <vt:lpstr>Observation with no. of transaction per hour</vt:lpstr>
      <vt:lpstr>Observations</vt:lpstr>
      <vt:lpstr>Percentile distribution</vt:lpstr>
      <vt:lpstr>PowerPoint Presentation</vt:lpstr>
      <vt:lpstr>Model training</vt:lpstr>
      <vt:lpstr>Confusion matrix using logisticregression</vt:lpstr>
      <vt:lpstr>Confusion matrix using Decisiontree</vt:lpstr>
      <vt:lpstr>Confusion matrix using Randomforest</vt:lpstr>
      <vt:lpstr>The ROC curve</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detection</dc:title>
  <dc:creator>Ankit Jha</dc:creator>
  <cp:lastModifiedBy>Microsoft account</cp:lastModifiedBy>
  <cp:revision>22</cp:revision>
  <dcterms:created xsi:type="dcterms:W3CDTF">2022-04-18T06:54:36Z</dcterms:created>
  <dcterms:modified xsi:type="dcterms:W3CDTF">2023-09-26T09:06:35Z</dcterms:modified>
</cp:coreProperties>
</file>

<file path=docProps/thumbnail.jpeg>
</file>